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 id="2147483660" r:id="rId6"/>
  </p:sldMasterIdLst>
  <p:notesMasterIdLst>
    <p:notesMasterId r:id="rId28"/>
  </p:notesMasterIdLst>
  <p:sldIdLst>
    <p:sldId id="285" r:id="rId7"/>
    <p:sldId id="257" r:id="rId8"/>
    <p:sldId id="258" r:id="rId9"/>
    <p:sldId id="261" r:id="rId10"/>
    <p:sldId id="289" r:id="rId11"/>
    <p:sldId id="263" r:id="rId12"/>
    <p:sldId id="282" r:id="rId13"/>
    <p:sldId id="278" r:id="rId14"/>
    <p:sldId id="264" r:id="rId15"/>
    <p:sldId id="265" r:id="rId16"/>
    <p:sldId id="266" r:id="rId17"/>
    <p:sldId id="267" r:id="rId18"/>
    <p:sldId id="268" r:id="rId19"/>
    <p:sldId id="269" r:id="rId20"/>
    <p:sldId id="283" r:id="rId21"/>
    <p:sldId id="287" r:id="rId22"/>
    <p:sldId id="288" r:id="rId23"/>
    <p:sldId id="270" r:id="rId24"/>
    <p:sldId id="273" r:id="rId25"/>
    <p:sldId id="274" r:id="rId26"/>
    <p:sldId id="281"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B4E8EF-E736-CB12-DF90-786D0BAAEEC9}" v="329" dt="2024-09-10T15:24:09.485"/>
    <p1510:client id="{39C50F97-95F2-00C3-8D4B-D282DA1E4FB9}" v="123" dt="2024-09-11T13:52:00.079"/>
    <p1510:client id="{E9AB9469-64E0-6D94-0C2C-6378DC72FEAD}" v="1004" dt="2024-09-10T21:18:23.6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1" d="100"/>
          <a:sy n="71" d="100"/>
        </p:scale>
        <p:origin x="46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B0DC94-F7F4-4054-8162-AA20A7C8EC30}" type="datetimeFigureOut">
              <a:rPr lang="en-GB" smtClean="0"/>
              <a:t>15/09/2024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79E2DB-7901-48A7-9C32-61CA329102BB}" type="slidenum">
              <a:rPr lang="en-GB" smtClean="0"/>
              <a:t>‹#›</a:t>
            </a:fld>
            <a:endParaRPr lang="en-GB"/>
          </a:p>
        </p:txBody>
      </p:sp>
    </p:spTree>
    <p:extLst>
      <p:ext uri="{BB962C8B-B14F-4D97-AF65-F5344CB8AC3E}">
        <p14:creationId xmlns:p14="http://schemas.microsoft.com/office/powerpoint/2010/main" val="1882984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479E2DB-7901-48A7-9C32-61CA329102BB}" type="slidenum">
              <a:rPr lang="en-GB" smtClean="0"/>
              <a:t>3</a:t>
            </a:fld>
            <a:endParaRPr lang="en-GB"/>
          </a:p>
        </p:txBody>
      </p:sp>
    </p:spTree>
    <p:extLst>
      <p:ext uri="{BB962C8B-B14F-4D97-AF65-F5344CB8AC3E}">
        <p14:creationId xmlns:p14="http://schemas.microsoft.com/office/powerpoint/2010/main" val="4214787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0" i="0" kern="1200">
                <a:solidFill>
                  <a:schemeClr val="tx1"/>
                </a:solidFill>
                <a:effectLst/>
                <a:latin typeface="+mn-lt"/>
                <a:ea typeface="+mn-ea"/>
                <a:cs typeface="+mn-cs"/>
              </a:rPr>
              <a:t>1. Talk, talk, talk!</a:t>
            </a:r>
          </a:p>
          <a:p>
            <a:pPr fontAlgn="base"/>
            <a:r>
              <a:rPr lang="en-GB" sz="1200" b="0" i="0" kern="1200">
                <a:solidFill>
                  <a:schemeClr val="tx1"/>
                </a:solidFill>
                <a:effectLst/>
                <a:latin typeface="+mn-lt"/>
                <a:ea typeface="+mn-ea"/>
                <a:cs typeface="+mn-cs"/>
              </a:rPr>
              <a:t>As a parent, you are the model of good speaking and listening. Regularly introduce new words (vocabulary). For example, for the word </a:t>
            </a:r>
            <a:r>
              <a:rPr lang="en-GB" sz="1200" b="0" i="1" kern="1200">
                <a:solidFill>
                  <a:schemeClr val="tx1"/>
                </a:solidFill>
                <a:effectLst/>
                <a:latin typeface="+mn-lt"/>
                <a:ea typeface="+mn-ea"/>
                <a:cs typeface="+mn-cs"/>
              </a:rPr>
              <a:t>big</a:t>
            </a:r>
            <a:r>
              <a:rPr lang="en-GB" sz="1200" b="0" i="0" kern="1200">
                <a:solidFill>
                  <a:schemeClr val="tx1"/>
                </a:solidFill>
                <a:effectLst/>
                <a:latin typeface="+mn-lt"/>
                <a:ea typeface="+mn-ea"/>
                <a:cs typeface="+mn-cs"/>
              </a:rPr>
              <a:t> you could also introduce </a:t>
            </a:r>
            <a:r>
              <a:rPr lang="en-GB" sz="1200" b="0" i="1" kern="1200">
                <a:solidFill>
                  <a:schemeClr val="tx1"/>
                </a:solidFill>
                <a:effectLst/>
                <a:latin typeface="+mn-lt"/>
                <a:ea typeface="+mn-ea"/>
                <a:cs typeface="+mn-cs"/>
              </a:rPr>
              <a:t>large, huge, </a:t>
            </a:r>
            <a:r>
              <a:rPr lang="en-GB" sz="1200" b="0" i="0" kern="1200">
                <a:solidFill>
                  <a:schemeClr val="tx1"/>
                </a:solidFill>
                <a:effectLst/>
                <a:latin typeface="+mn-lt"/>
                <a:ea typeface="+mn-ea"/>
                <a:cs typeface="+mn-cs"/>
              </a:rPr>
              <a:t>or </a:t>
            </a:r>
            <a:r>
              <a:rPr lang="en-GB" sz="1200" b="0" i="1" kern="1200">
                <a:solidFill>
                  <a:schemeClr val="tx1"/>
                </a:solidFill>
                <a:effectLst/>
                <a:latin typeface="+mn-lt"/>
                <a:ea typeface="+mn-ea"/>
                <a:cs typeface="+mn-cs"/>
              </a:rPr>
              <a:t>enormous</a:t>
            </a:r>
            <a:r>
              <a:rPr lang="en-GB" sz="1200" b="0" i="0" kern="1200">
                <a:solidFill>
                  <a:schemeClr val="tx1"/>
                </a:solidFill>
                <a:effectLst/>
                <a:latin typeface="+mn-lt"/>
                <a:ea typeface="+mn-ea"/>
                <a:cs typeface="+mn-cs"/>
              </a:rPr>
              <a:t>. Encourage them to say the word too. This is not about reading the words but about your child hearing and saying them.</a:t>
            </a:r>
          </a:p>
          <a:p>
            <a:pPr fontAlgn="base"/>
            <a:r>
              <a:rPr lang="en-GB" sz="1200" b="0" i="0" kern="1200">
                <a:solidFill>
                  <a:schemeClr val="tx1"/>
                </a:solidFill>
                <a:effectLst/>
                <a:latin typeface="+mn-lt"/>
                <a:ea typeface="+mn-ea"/>
                <a:cs typeface="+mn-cs"/>
              </a:rPr>
              <a:t>2. Read to and with your child</a:t>
            </a:r>
          </a:p>
          <a:p>
            <a:pPr fontAlgn="base"/>
            <a:r>
              <a:rPr lang="en-GB" sz="1200" b="0" i="0" kern="1200">
                <a:solidFill>
                  <a:schemeClr val="tx1"/>
                </a:solidFill>
                <a:effectLst/>
                <a:latin typeface="+mn-lt"/>
                <a:ea typeface="+mn-ea"/>
                <a:cs typeface="+mn-cs"/>
              </a:rPr>
              <a:t>This models good reading skills and promotes reading enjoyment. Have a special book box or bag where your child can keep the stories and any other texts, such as comics or non-fiction books, you’ve read together recently. Re-read these so that over time your child builds up their stock of stories and texts they know well.</a:t>
            </a:r>
          </a:p>
          <a:p>
            <a:pPr fontAlgn="base"/>
            <a:r>
              <a:rPr lang="en-GB" sz="1200" b="0" i="0" kern="1200">
                <a:solidFill>
                  <a:schemeClr val="tx1"/>
                </a:solidFill>
                <a:effectLst/>
                <a:latin typeface="+mn-lt"/>
                <a:ea typeface="+mn-ea"/>
                <a:cs typeface="+mn-cs"/>
              </a:rPr>
              <a:t>3. Sing!</a:t>
            </a:r>
          </a:p>
          <a:p>
            <a:pPr fontAlgn="base"/>
            <a:r>
              <a:rPr lang="en-GB" sz="1200" b="0" i="0" kern="1200">
                <a:solidFill>
                  <a:schemeClr val="tx1"/>
                </a:solidFill>
                <a:effectLst/>
                <a:latin typeface="+mn-lt"/>
                <a:ea typeface="+mn-ea"/>
                <a:cs typeface="+mn-cs"/>
              </a:rPr>
              <a:t>Teach nursery rhymes and songs and make lots of opportunities to sing and recite them.</a:t>
            </a:r>
          </a:p>
          <a:p>
            <a:pPr fontAlgn="base"/>
            <a:r>
              <a:rPr lang="en-GB" sz="1200" b="0" i="0" kern="1200">
                <a:solidFill>
                  <a:schemeClr val="tx1"/>
                </a:solidFill>
                <a:effectLst/>
                <a:latin typeface="+mn-lt"/>
                <a:ea typeface="+mn-ea"/>
                <a:cs typeface="+mn-cs"/>
              </a:rPr>
              <a:t>4. Pronounce words and sounds clearly</a:t>
            </a:r>
          </a:p>
          <a:p>
            <a:pPr fontAlgn="base"/>
            <a:r>
              <a:rPr lang="en-GB" sz="1200" b="0" i="0" kern="1200">
                <a:solidFill>
                  <a:schemeClr val="tx1"/>
                </a:solidFill>
                <a:effectLst/>
                <a:latin typeface="+mn-lt"/>
                <a:ea typeface="+mn-ea"/>
                <a:cs typeface="+mn-cs"/>
              </a:rPr>
              <a:t>In all games and activities make sure you pronounce the speech sounds clearly and as short as possible. Do not make them too long. For example, the letter ‘m’ has a short /m/ sound not a continuous /</a:t>
            </a:r>
            <a:r>
              <a:rPr lang="en-GB" sz="1200" b="0" i="0" kern="1200" err="1">
                <a:solidFill>
                  <a:schemeClr val="tx1"/>
                </a:solidFill>
                <a:effectLst/>
                <a:latin typeface="+mn-lt"/>
                <a:ea typeface="+mn-ea"/>
                <a:cs typeface="+mn-cs"/>
              </a:rPr>
              <a:t>mmmmmmm</a:t>
            </a:r>
            <a:r>
              <a:rPr lang="en-GB" sz="1200" b="0" i="0" kern="1200">
                <a:solidFill>
                  <a:schemeClr val="tx1"/>
                </a:solidFill>
                <a:effectLst/>
                <a:latin typeface="+mn-lt"/>
                <a:ea typeface="+mn-ea"/>
                <a:cs typeface="+mn-cs"/>
              </a:rPr>
              <a:t>/ sound. Try not to add an extra sound onto the speech sound too. For example, the sound is /m/ NOT /m-uh/.</a:t>
            </a:r>
          </a:p>
          <a:p>
            <a:pPr fontAlgn="base"/>
            <a:r>
              <a:rPr lang="en-GB" sz="1200" b="0" i="0" kern="1200">
                <a:solidFill>
                  <a:schemeClr val="tx1"/>
                </a:solidFill>
                <a:effectLst/>
                <a:latin typeface="+mn-lt"/>
                <a:ea typeface="+mn-ea"/>
                <a:cs typeface="+mn-cs"/>
              </a:rPr>
              <a:t>To find out how to pronounce the pure phonics sounds, watch our video:</a:t>
            </a:r>
          </a:p>
          <a:p>
            <a:pPr fontAlgn="base"/>
            <a:r>
              <a:rPr lang="en-GB" sz="1200" b="0" i="0" kern="1200">
                <a:solidFill>
                  <a:schemeClr val="tx1"/>
                </a:solidFill>
                <a:effectLst/>
                <a:latin typeface="+mn-lt"/>
                <a:ea typeface="+mn-ea"/>
                <a:cs typeface="+mn-cs"/>
              </a:rPr>
              <a:t>5. Model blending</a:t>
            </a:r>
          </a:p>
          <a:p>
            <a:pPr fontAlgn="base"/>
            <a:r>
              <a:rPr lang="en-GB" sz="1200" b="0" i="0" kern="1200">
                <a:solidFill>
                  <a:schemeClr val="tx1"/>
                </a:solidFill>
                <a:effectLst/>
                <a:latin typeface="+mn-lt"/>
                <a:ea typeface="+mn-ea"/>
                <a:cs typeface="+mn-cs"/>
              </a:rPr>
              <a:t>Start off using just the speech sounds and then immediately say the word. For example, </a:t>
            </a:r>
            <a:r>
              <a:rPr lang="en-GB" sz="1200" b="1" i="0" kern="1200">
                <a:solidFill>
                  <a:schemeClr val="tx1"/>
                </a:solidFill>
                <a:effectLst/>
                <a:latin typeface="+mn-lt"/>
                <a:ea typeface="+mn-ea"/>
                <a:cs typeface="+mn-cs"/>
              </a:rPr>
              <a:t>At the shop I will buy a</a:t>
            </a:r>
            <a:r>
              <a:rPr lang="en-GB" sz="1200" b="0" i="0" kern="1200">
                <a:solidFill>
                  <a:schemeClr val="tx1"/>
                </a:solidFill>
                <a:effectLst/>
                <a:latin typeface="+mn-lt"/>
                <a:ea typeface="+mn-ea"/>
                <a:cs typeface="+mn-cs"/>
              </a:rPr>
              <a:t>… /m/ /a/ /p/ – map, a /b/ /e/ /d/ – bed, a /d/ /u/ /</a:t>
            </a:r>
            <a:r>
              <a:rPr lang="en-GB" sz="1200" b="0" i="0" kern="1200" err="1">
                <a:solidFill>
                  <a:schemeClr val="tx1"/>
                </a:solidFill>
                <a:effectLst/>
                <a:latin typeface="+mn-lt"/>
                <a:ea typeface="+mn-ea"/>
                <a:cs typeface="+mn-cs"/>
              </a:rPr>
              <a:t>ck</a:t>
            </a:r>
            <a:r>
              <a:rPr lang="en-GB" sz="1200" b="0" i="0" kern="1200">
                <a:solidFill>
                  <a:schemeClr val="tx1"/>
                </a:solidFill>
                <a:effectLst/>
                <a:latin typeface="+mn-lt"/>
                <a:ea typeface="+mn-ea"/>
                <a:cs typeface="+mn-cs"/>
              </a:rPr>
              <a:t>/ – duck. Encourage your child to join in with you after you have this modelled for them. Then say the sounds and ask your child to say the whole word.</a:t>
            </a:r>
          </a:p>
          <a:p>
            <a:endParaRPr lang="en-GB"/>
          </a:p>
        </p:txBody>
      </p:sp>
      <p:sp>
        <p:nvSpPr>
          <p:cNvPr id="4" name="Slide Number Placeholder 3"/>
          <p:cNvSpPr>
            <a:spLocks noGrp="1"/>
          </p:cNvSpPr>
          <p:nvPr>
            <p:ph type="sldNum" sz="quarter" idx="10"/>
          </p:nvPr>
        </p:nvSpPr>
        <p:spPr/>
        <p:txBody>
          <a:bodyPr/>
          <a:lstStyle/>
          <a:p>
            <a:fld id="{6479E2DB-7901-48A7-9C32-61CA329102BB}" type="slidenum">
              <a:rPr lang="en-GB" smtClean="0"/>
              <a:t>6</a:t>
            </a:fld>
            <a:endParaRPr lang="en-GB"/>
          </a:p>
        </p:txBody>
      </p:sp>
    </p:spTree>
    <p:extLst>
      <p:ext uri="{BB962C8B-B14F-4D97-AF65-F5344CB8AC3E}">
        <p14:creationId xmlns:p14="http://schemas.microsoft.com/office/powerpoint/2010/main" val="1194260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479E2DB-7901-48A7-9C32-61CA329102BB}" type="slidenum">
              <a:rPr lang="en-GB" smtClean="0"/>
              <a:t>12</a:t>
            </a:fld>
            <a:endParaRPr lang="en-GB"/>
          </a:p>
        </p:txBody>
      </p:sp>
    </p:spTree>
    <p:extLst>
      <p:ext uri="{BB962C8B-B14F-4D97-AF65-F5344CB8AC3E}">
        <p14:creationId xmlns:p14="http://schemas.microsoft.com/office/powerpoint/2010/main" val="430979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Turning up on time –</a:t>
            </a:r>
            <a:br>
              <a:rPr lang="en-GB"/>
            </a:br>
            <a:r>
              <a:rPr lang="en-GB"/>
              <a:t>5 </a:t>
            </a:r>
            <a:r>
              <a:rPr lang="en-GB" err="1"/>
              <a:t>mins</a:t>
            </a:r>
            <a:r>
              <a:rPr lang="en-GB"/>
              <a:t> late every</a:t>
            </a:r>
            <a:r>
              <a:rPr lang="en-GB" baseline="0"/>
              <a:t> day -  3.4 school days </a:t>
            </a:r>
            <a:br>
              <a:rPr lang="en-GB" baseline="0"/>
            </a:br>
            <a:r>
              <a:rPr lang="en-GB" baseline="0"/>
              <a:t>10 minutes late – 6.9 days per year</a:t>
            </a:r>
            <a:br>
              <a:rPr lang="en-GB" baseline="0"/>
            </a:br>
            <a:r>
              <a:rPr lang="en-GB" baseline="0"/>
              <a:t>15 minutes late – 10.3 days per year</a:t>
            </a:r>
          </a:p>
          <a:p>
            <a:r>
              <a:rPr lang="en-GB" baseline="0"/>
              <a:t>20 minutes late – 13.8 days per year</a:t>
            </a:r>
          </a:p>
          <a:p>
            <a:endParaRPr lang="en-GB" baseline="0"/>
          </a:p>
          <a:p>
            <a:r>
              <a:rPr lang="en-GB" baseline="0"/>
              <a:t>Importance of being in school every day – miss new learning </a:t>
            </a:r>
            <a:endParaRPr lang="en-GB"/>
          </a:p>
        </p:txBody>
      </p:sp>
      <p:sp>
        <p:nvSpPr>
          <p:cNvPr id="4" name="Slide Number Placeholder 3"/>
          <p:cNvSpPr>
            <a:spLocks noGrp="1"/>
          </p:cNvSpPr>
          <p:nvPr>
            <p:ph type="sldNum" sz="quarter" idx="10"/>
          </p:nvPr>
        </p:nvSpPr>
        <p:spPr/>
        <p:txBody>
          <a:bodyPr/>
          <a:lstStyle/>
          <a:p>
            <a:fld id="{6479E2DB-7901-48A7-9C32-61CA329102BB}" type="slidenum">
              <a:rPr lang="en-GB" smtClean="0"/>
              <a:t>18</a:t>
            </a:fld>
            <a:endParaRPr lang="en-GB"/>
          </a:p>
        </p:txBody>
      </p:sp>
    </p:spTree>
    <p:extLst>
      <p:ext uri="{BB962C8B-B14F-4D97-AF65-F5344CB8AC3E}">
        <p14:creationId xmlns:p14="http://schemas.microsoft.com/office/powerpoint/2010/main" val="2574232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9/15/2024</a:t>
            </a:fld>
            <a:endParaRPr lang="en-US"/>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p>
        </p:txBody>
      </p:sp>
      <p:sp>
        <p:nvSpPr>
          <p:cNvPr id="3" name="Content Placeholder 2"/>
          <p:cNvSpPr>
            <a:spLocks noGrp="1"/>
          </p:cNvSpPr>
          <p:nvPr>
            <p:ph idx="1"/>
          </p:nvPr>
        </p:nvSpPr>
        <p:spPr>
          <a:xfrm>
            <a:off x="581192" y="2180496"/>
            <a:ext cx="11029615" cy="3678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9/15/2024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9/15/2024</a:t>
            </a:fld>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9/15/2024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9/15/2024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B61BEF0D-F0BB-DE4B-95CE-6DB70DBA9567}" type="datetimeFigureOut">
              <a:rPr lang="en-US" dirty="0"/>
              <a:pPr/>
              <a:t>9/15/2024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9/15/2024</a:t>
            </a:fld>
            <a:endParaRPr lang="en-US"/>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9/15/2024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9/15/2024</a:t>
            </a:fld>
            <a:endParaRPr lang="en-US"/>
          </a:p>
        </p:txBody>
      </p:sp>
      <p:sp>
        <p:nvSpPr>
          <p:cNvPr id="5" name="Footer Placeholder 4"/>
          <p:cNvSpPr>
            <a:spLocks noGrp="1"/>
          </p:cNvSpPr>
          <p:nvPr>
            <p:ph type="ftr" sz="quarter" idx="11"/>
          </p:nvPr>
        </p:nvSpPr>
        <p:spPr>
          <a:xfrm>
            <a:off x="774923" y="5951811"/>
            <a:ext cx="7896279" cy="365125"/>
          </a:xfrm>
        </p:spPr>
        <p:txBody>
          <a:bodyPr/>
          <a:lstStyle/>
          <a:p>
            <a:endParaRPr lang="en-US"/>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47AAA-F360-9531-7D21-4951B6DEF88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7BAA678-02D5-822A-1F95-24F690E2F9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DDC200F-E14A-E8B1-A147-C03D06776FCC}"/>
              </a:ext>
            </a:extLst>
          </p:cNvPr>
          <p:cNvSpPr>
            <a:spLocks noGrp="1"/>
          </p:cNvSpPr>
          <p:nvPr>
            <p:ph type="dt" sz="half" idx="10"/>
          </p:nvPr>
        </p:nvSpPr>
        <p:spPr/>
        <p:txBody>
          <a:bodyPr/>
          <a:lstStyle/>
          <a:p>
            <a:fld id="{046B4168-D9CA-464D-8F07-479FD16B5C5E}" type="datetimeFigureOut">
              <a:rPr lang="en-GB" smtClean="0"/>
              <a:t>15/09/2024</a:t>
            </a:fld>
            <a:endParaRPr lang="en-GB"/>
          </a:p>
        </p:txBody>
      </p:sp>
      <p:sp>
        <p:nvSpPr>
          <p:cNvPr id="5" name="Footer Placeholder 4">
            <a:extLst>
              <a:ext uri="{FF2B5EF4-FFF2-40B4-BE49-F238E27FC236}">
                <a16:creationId xmlns:a16="http://schemas.microsoft.com/office/drawing/2014/main" id="{994E93A7-E2CD-8677-55BC-2438444F80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5172-C451-5800-B908-DDDC082B045D}"/>
              </a:ext>
            </a:extLst>
          </p:cNvPr>
          <p:cNvSpPr>
            <a:spLocks noGrp="1"/>
          </p:cNvSpPr>
          <p:nvPr>
            <p:ph type="sldNum" sz="quarter" idx="12"/>
          </p:nvPr>
        </p:nvSpPr>
        <p:spPr/>
        <p:txBody>
          <a:bodyPr/>
          <a:lstStyle/>
          <a:p>
            <a:fld id="{9D039329-B81D-AA46-9250-9B75192C31E7}" type="slidenum">
              <a:rPr lang="en-GB" smtClean="0"/>
              <a:t>‹#›</a:t>
            </a:fld>
            <a:endParaRPr lang="en-GB"/>
          </a:p>
        </p:txBody>
      </p:sp>
    </p:spTree>
    <p:extLst>
      <p:ext uri="{BB962C8B-B14F-4D97-AF65-F5344CB8AC3E}">
        <p14:creationId xmlns:p14="http://schemas.microsoft.com/office/powerpoint/2010/main" val="37210810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34B47-FA12-70CB-3A8B-453F7E39B8F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A69D622-E0FF-470B-C15D-2425D008A90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46B575F-FB76-EC4E-F114-775A1DE2C837}"/>
              </a:ext>
            </a:extLst>
          </p:cNvPr>
          <p:cNvSpPr>
            <a:spLocks noGrp="1"/>
          </p:cNvSpPr>
          <p:nvPr>
            <p:ph type="dt" sz="half" idx="10"/>
          </p:nvPr>
        </p:nvSpPr>
        <p:spPr/>
        <p:txBody>
          <a:bodyPr/>
          <a:lstStyle/>
          <a:p>
            <a:fld id="{046B4168-D9CA-464D-8F07-479FD16B5C5E}" type="datetimeFigureOut">
              <a:rPr lang="en-GB" smtClean="0"/>
              <a:t>15/09/2024</a:t>
            </a:fld>
            <a:endParaRPr lang="en-GB"/>
          </a:p>
        </p:txBody>
      </p:sp>
      <p:sp>
        <p:nvSpPr>
          <p:cNvPr id="5" name="Footer Placeholder 4">
            <a:extLst>
              <a:ext uri="{FF2B5EF4-FFF2-40B4-BE49-F238E27FC236}">
                <a16:creationId xmlns:a16="http://schemas.microsoft.com/office/drawing/2014/main" id="{347318D5-4D6A-16AD-5FD9-864DA528C9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4A1ED5-C77F-203E-72AF-6FA4B204F6C5}"/>
              </a:ext>
            </a:extLst>
          </p:cNvPr>
          <p:cNvSpPr>
            <a:spLocks noGrp="1"/>
          </p:cNvSpPr>
          <p:nvPr>
            <p:ph type="sldNum" sz="quarter" idx="12"/>
          </p:nvPr>
        </p:nvSpPr>
        <p:spPr/>
        <p:txBody>
          <a:bodyPr/>
          <a:lstStyle/>
          <a:p>
            <a:fld id="{9D039329-B81D-AA46-9250-9B75192C31E7}" type="slidenum">
              <a:rPr lang="en-GB" smtClean="0"/>
              <a:t>‹#›</a:t>
            </a:fld>
            <a:endParaRPr lang="en-GB"/>
          </a:p>
        </p:txBody>
      </p:sp>
    </p:spTree>
    <p:extLst>
      <p:ext uri="{BB962C8B-B14F-4D97-AF65-F5344CB8AC3E}">
        <p14:creationId xmlns:p14="http://schemas.microsoft.com/office/powerpoint/2010/main" val="3198482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27B356-A13D-0D1F-7814-838AF800CF5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43480C64-540B-BD8A-DB1B-8788B6936B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669236A-B0CB-A330-3540-C04A813EFA92}"/>
              </a:ext>
            </a:extLst>
          </p:cNvPr>
          <p:cNvSpPr>
            <a:spLocks noGrp="1"/>
          </p:cNvSpPr>
          <p:nvPr>
            <p:ph type="dt" sz="half" idx="10"/>
          </p:nvPr>
        </p:nvSpPr>
        <p:spPr/>
        <p:txBody>
          <a:bodyPr/>
          <a:lstStyle/>
          <a:p>
            <a:fld id="{046B4168-D9CA-464D-8F07-479FD16B5C5E}" type="datetimeFigureOut">
              <a:rPr lang="en-GB" smtClean="0"/>
              <a:t>15/09/2024</a:t>
            </a:fld>
            <a:endParaRPr lang="en-GB"/>
          </a:p>
        </p:txBody>
      </p:sp>
      <p:sp>
        <p:nvSpPr>
          <p:cNvPr id="5" name="Footer Placeholder 4">
            <a:extLst>
              <a:ext uri="{FF2B5EF4-FFF2-40B4-BE49-F238E27FC236}">
                <a16:creationId xmlns:a16="http://schemas.microsoft.com/office/drawing/2014/main" id="{296ACCFC-4963-6CD3-4313-A9D00CE018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6E4A8F-5670-442C-A618-6A334E394407}"/>
              </a:ext>
            </a:extLst>
          </p:cNvPr>
          <p:cNvSpPr>
            <a:spLocks noGrp="1"/>
          </p:cNvSpPr>
          <p:nvPr>
            <p:ph type="sldNum" sz="quarter" idx="12"/>
          </p:nvPr>
        </p:nvSpPr>
        <p:spPr/>
        <p:txBody>
          <a:bodyPr/>
          <a:lstStyle/>
          <a:p>
            <a:fld id="{9D039329-B81D-AA46-9250-9B75192C31E7}" type="slidenum">
              <a:rPr lang="en-GB" smtClean="0"/>
              <a:t>‹#›</a:t>
            </a:fld>
            <a:endParaRPr lang="en-GB"/>
          </a:p>
        </p:txBody>
      </p:sp>
    </p:spTree>
    <p:extLst>
      <p:ext uri="{BB962C8B-B14F-4D97-AF65-F5344CB8AC3E}">
        <p14:creationId xmlns:p14="http://schemas.microsoft.com/office/powerpoint/2010/main" val="4068187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62C56-022B-F94A-23A2-34F17D2EC73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6D75E4E-F388-7C62-8D46-FDB642252A8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1CF0912-A775-0553-217E-559AADDEF72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9A6C0F1D-57B6-1331-BA26-43E126C64C96}"/>
              </a:ext>
            </a:extLst>
          </p:cNvPr>
          <p:cNvSpPr>
            <a:spLocks noGrp="1"/>
          </p:cNvSpPr>
          <p:nvPr>
            <p:ph type="dt" sz="half" idx="10"/>
          </p:nvPr>
        </p:nvSpPr>
        <p:spPr/>
        <p:txBody>
          <a:bodyPr/>
          <a:lstStyle/>
          <a:p>
            <a:fld id="{046B4168-D9CA-464D-8F07-479FD16B5C5E}" type="datetimeFigureOut">
              <a:rPr lang="en-GB" smtClean="0"/>
              <a:t>15/09/2024</a:t>
            </a:fld>
            <a:endParaRPr lang="en-GB"/>
          </a:p>
        </p:txBody>
      </p:sp>
      <p:sp>
        <p:nvSpPr>
          <p:cNvPr id="6" name="Footer Placeholder 5">
            <a:extLst>
              <a:ext uri="{FF2B5EF4-FFF2-40B4-BE49-F238E27FC236}">
                <a16:creationId xmlns:a16="http://schemas.microsoft.com/office/drawing/2014/main" id="{1B9ABA66-CEE8-79A1-5E63-CB2FD38BAF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3A239F-33F0-6B52-500A-76B77554AB17}"/>
              </a:ext>
            </a:extLst>
          </p:cNvPr>
          <p:cNvSpPr>
            <a:spLocks noGrp="1"/>
          </p:cNvSpPr>
          <p:nvPr>
            <p:ph type="sldNum" sz="quarter" idx="12"/>
          </p:nvPr>
        </p:nvSpPr>
        <p:spPr/>
        <p:txBody>
          <a:bodyPr/>
          <a:lstStyle/>
          <a:p>
            <a:fld id="{9D039329-B81D-AA46-9250-9B75192C31E7}" type="slidenum">
              <a:rPr lang="en-GB" smtClean="0"/>
              <a:t>‹#›</a:t>
            </a:fld>
            <a:endParaRPr lang="en-GB"/>
          </a:p>
        </p:txBody>
      </p:sp>
    </p:spTree>
    <p:extLst>
      <p:ext uri="{BB962C8B-B14F-4D97-AF65-F5344CB8AC3E}">
        <p14:creationId xmlns:p14="http://schemas.microsoft.com/office/powerpoint/2010/main" val="3864436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406C3-3E03-52F5-8BD9-F956131EBFC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8014FE0-0C97-6F14-62E8-341BF838B1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77F744F-1055-5C18-0BDA-0B7136E3198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37401D1-BB1B-EC43-5316-EE38400D696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F5C9C75-B704-ADD5-AD5F-E3B1C616020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0DA9212-90B3-EFC9-B9B7-91687DF60338}"/>
              </a:ext>
            </a:extLst>
          </p:cNvPr>
          <p:cNvSpPr>
            <a:spLocks noGrp="1"/>
          </p:cNvSpPr>
          <p:nvPr>
            <p:ph type="dt" sz="half" idx="10"/>
          </p:nvPr>
        </p:nvSpPr>
        <p:spPr/>
        <p:txBody>
          <a:bodyPr/>
          <a:lstStyle/>
          <a:p>
            <a:fld id="{046B4168-D9CA-464D-8F07-479FD16B5C5E}" type="datetimeFigureOut">
              <a:rPr lang="en-GB" smtClean="0"/>
              <a:t>15/09/2024</a:t>
            </a:fld>
            <a:endParaRPr lang="en-GB"/>
          </a:p>
        </p:txBody>
      </p:sp>
      <p:sp>
        <p:nvSpPr>
          <p:cNvPr id="8" name="Footer Placeholder 7">
            <a:extLst>
              <a:ext uri="{FF2B5EF4-FFF2-40B4-BE49-F238E27FC236}">
                <a16:creationId xmlns:a16="http://schemas.microsoft.com/office/drawing/2014/main" id="{2C4FB612-0C6B-5BA6-21BE-23C8E431A1C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CDF23E8-4051-0106-DA0D-BAF189E67CB7}"/>
              </a:ext>
            </a:extLst>
          </p:cNvPr>
          <p:cNvSpPr>
            <a:spLocks noGrp="1"/>
          </p:cNvSpPr>
          <p:nvPr>
            <p:ph type="sldNum" sz="quarter" idx="12"/>
          </p:nvPr>
        </p:nvSpPr>
        <p:spPr/>
        <p:txBody>
          <a:bodyPr/>
          <a:lstStyle/>
          <a:p>
            <a:fld id="{9D039329-B81D-AA46-9250-9B75192C31E7}" type="slidenum">
              <a:rPr lang="en-GB" smtClean="0"/>
              <a:t>‹#›</a:t>
            </a:fld>
            <a:endParaRPr lang="en-GB"/>
          </a:p>
        </p:txBody>
      </p:sp>
    </p:spTree>
    <p:extLst>
      <p:ext uri="{BB962C8B-B14F-4D97-AF65-F5344CB8AC3E}">
        <p14:creationId xmlns:p14="http://schemas.microsoft.com/office/powerpoint/2010/main" val="15737975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1B172-1358-DE03-A2BF-B7AB707951A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844EB86-4090-C58A-921D-232C7547D9D8}"/>
              </a:ext>
            </a:extLst>
          </p:cNvPr>
          <p:cNvSpPr>
            <a:spLocks noGrp="1"/>
          </p:cNvSpPr>
          <p:nvPr>
            <p:ph type="dt" sz="half" idx="10"/>
          </p:nvPr>
        </p:nvSpPr>
        <p:spPr/>
        <p:txBody>
          <a:bodyPr/>
          <a:lstStyle/>
          <a:p>
            <a:fld id="{046B4168-D9CA-464D-8F07-479FD16B5C5E}" type="datetimeFigureOut">
              <a:rPr lang="en-GB" smtClean="0"/>
              <a:t>15/09/2024</a:t>
            </a:fld>
            <a:endParaRPr lang="en-GB"/>
          </a:p>
        </p:txBody>
      </p:sp>
      <p:sp>
        <p:nvSpPr>
          <p:cNvPr id="4" name="Footer Placeholder 3">
            <a:extLst>
              <a:ext uri="{FF2B5EF4-FFF2-40B4-BE49-F238E27FC236}">
                <a16:creationId xmlns:a16="http://schemas.microsoft.com/office/drawing/2014/main" id="{565325F0-9E1A-7A1F-9B06-385515D4826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6BAB3AD-7ED6-DDA8-1129-34B91B681673}"/>
              </a:ext>
            </a:extLst>
          </p:cNvPr>
          <p:cNvSpPr>
            <a:spLocks noGrp="1"/>
          </p:cNvSpPr>
          <p:nvPr>
            <p:ph type="sldNum" sz="quarter" idx="12"/>
          </p:nvPr>
        </p:nvSpPr>
        <p:spPr/>
        <p:txBody>
          <a:bodyPr/>
          <a:lstStyle/>
          <a:p>
            <a:fld id="{9D039329-B81D-AA46-9250-9B75192C31E7}" type="slidenum">
              <a:rPr lang="en-GB" smtClean="0"/>
              <a:t>‹#›</a:t>
            </a:fld>
            <a:endParaRPr lang="en-GB"/>
          </a:p>
        </p:txBody>
      </p:sp>
    </p:spTree>
    <p:extLst>
      <p:ext uri="{BB962C8B-B14F-4D97-AF65-F5344CB8AC3E}">
        <p14:creationId xmlns:p14="http://schemas.microsoft.com/office/powerpoint/2010/main" val="9153121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DE6B757-E9DB-FC50-AF61-C268BEE17ED9}"/>
              </a:ext>
            </a:extLst>
          </p:cNvPr>
          <p:cNvSpPr>
            <a:spLocks noGrp="1"/>
          </p:cNvSpPr>
          <p:nvPr>
            <p:ph type="dt" sz="half" idx="10"/>
          </p:nvPr>
        </p:nvSpPr>
        <p:spPr/>
        <p:txBody>
          <a:bodyPr/>
          <a:lstStyle/>
          <a:p>
            <a:fld id="{046B4168-D9CA-464D-8F07-479FD16B5C5E}" type="datetimeFigureOut">
              <a:rPr lang="en-GB" smtClean="0"/>
              <a:t>15/09/2024</a:t>
            </a:fld>
            <a:endParaRPr lang="en-GB"/>
          </a:p>
        </p:txBody>
      </p:sp>
      <p:sp>
        <p:nvSpPr>
          <p:cNvPr id="3" name="Footer Placeholder 2">
            <a:extLst>
              <a:ext uri="{FF2B5EF4-FFF2-40B4-BE49-F238E27FC236}">
                <a16:creationId xmlns:a16="http://schemas.microsoft.com/office/drawing/2014/main" id="{9D3768FC-82FA-E8E2-6C08-FBD08A9E41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11297DF-07F7-480C-B038-8130F40D35EC}"/>
              </a:ext>
            </a:extLst>
          </p:cNvPr>
          <p:cNvSpPr>
            <a:spLocks noGrp="1"/>
          </p:cNvSpPr>
          <p:nvPr>
            <p:ph type="sldNum" sz="quarter" idx="12"/>
          </p:nvPr>
        </p:nvSpPr>
        <p:spPr/>
        <p:txBody>
          <a:bodyPr/>
          <a:lstStyle/>
          <a:p>
            <a:fld id="{9D039329-B81D-AA46-9250-9B75192C31E7}" type="slidenum">
              <a:rPr lang="en-GB" smtClean="0"/>
              <a:t>‹#›</a:t>
            </a:fld>
            <a:endParaRPr lang="en-GB"/>
          </a:p>
        </p:txBody>
      </p:sp>
    </p:spTree>
    <p:extLst>
      <p:ext uri="{BB962C8B-B14F-4D97-AF65-F5344CB8AC3E}">
        <p14:creationId xmlns:p14="http://schemas.microsoft.com/office/powerpoint/2010/main" val="3614122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F4EB4-7167-4A4C-836A-936B1319311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9A0559E1-6B49-3D60-0A79-B3FA0D06A6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FE64422-BD34-A855-3D73-D616A121D8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D4BCEAC-C11D-5ED3-732C-F8C60708DE8E}"/>
              </a:ext>
            </a:extLst>
          </p:cNvPr>
          <p:cNvSpPr>
            <a:spLocks noGrp="1"/>
          </p:cNvSpPr>
          <p:nvPr>
            <p:ph type="dt" sz="half" idx="10"/>
          </p:nvPr>
        </p:nvSpPr>
        <p:spPr/>
        <p:txBody>
          <a:bodyPr/>
          <a:lstStyle/>
          <a:p>
            <a:fld id="{046B4168-D9CA-464D-8F07-479FD16B5C5E}" type="datetimeFigureOut">
              <a:rPr lang="en-GB" smtClean="0"/>
              <a:t>15/09/2024</a:t>
            </a:fld>
            <a:endParaRPr lang="en-GB"/>
          </a:p>
        </p:txBody>
      </p:sp>
      <p:sp>
        <p:nvSpPr>
          <p:cNvPr id="6" name="Footer Placeholder 5">
            <a:extLst>
              <a:ext uri="{FF2B5EF4-FFF2-40B4-BE49-F238E27FC236}">
                <a16:creationId xmlns:a16="http://schemas.microsoft.com/office/drawing/2014/main" id="{E587E1B5-6222-9B9E-0881-34DD4D0B1F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38AA6D-0A2F-3D0E-9A7A-EFE8EDC31DD7}"/>
              </a:ext>
            </a:extLst>
          </p:cNvPr>
          <p:cNvSpPr>
            <a:spLocks noGrp="1"/>
          </p:cNvSpPr>
          <p:nvPr>
            <p:ph type="sldNum" sz="quarter" idx="12"/>
          </p:nvPr>
        </p:nvSpPr>
        <p:spPr/>
        <p:txBody>
          <a:bodyPr/>
          <a:lstStyle/>
          <a:p>
            <a:fld id="{9D039329-B81D-AA46-9250-9B75192C31E7}" type="slidenum">
              <a:rPr lang="en-GB" smtClean="0"/>
              <a:t>‹#›</a:t>
            </a:fld>
            <a:endParaRPr lang="en-GB"/>
          </a:p>
        </p:txBody>
      </p:sp>
    </p:spTree>
    <p:extLst>
      <p:ext uri="{BB962C8B-B14F-4D97-AF65-F5344CB8AC3E}">
        <p14:creationId xmlns:p14="http://schemas.microsoft.com/office/powerpoint/2010/main" val="12756537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6FB66-23DF-D462-1604-06FE15EBD1C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1546BD44-4A99-51B2-F17A-6DFB4C4702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A9FF00-92D2-3AFD-45D7-A38E5BBBFC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9B0EF1F-16DF-020C-4E4B-A9D7EBA0F08E}"/>
              </a:ext>
            </a:extLst>
          </p:cNvPr>
          <p:cNvSpPr>
            <a:spLocks noGrp="1"/>
          </p:cNvSpPr>
          <p:nvPr>
            <p:ph type="dt" sz="half" idx="10"/>
          </p:nvPr>
        </p:nvSpPr>
        <p:spPr/>
        <p:txBody>
          <a:bodyPr/>
          <a:lstStyle/>
          <a:p>
            <a:fld id="{046B4168-D9CA-464D-8F07-479FD16B5C5E}" type="datetimeFigureOut">
              <a:rPr lang="en-GB" smtClean="0"/>
              <a:t>15/09/2024</a:t>
            </a:fld>
            <a:endParaRPr lang="en-GB"/>
          </a:p>
        </p:txBody>
      </p:sp>
      <p:sp>
        <p:nvSpPr>
          <p:cNvPr id="6" name="Footer Placeholder 5">
            <a:extLst>
              <a:ext uri="{FF2B5EF4-FFF2-40B4-BE49-F238E27FC236}">
                <a16:creationId xmlns:a16="http://schemas.microsoft.com/office/drawing/2014/main" id="{A93067CC-C048-E270-3936-59C4468EA5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945665-BB54-78CE-31D4-C4661FC8E71A}"/>
              </a:ext>
            </a:extLst>
          </p:cNvPr>
          <p:cNvSpPr>
            <a:spLocks noGrp="1"/>
          </p:cNvSpPr>
          <p:nvPr>
            <p:ph type="sldNum" sz="quarter" idx="12"/>
          </p:nvPr>
        </p:nvSpPr>
        <p:spPr/>
        <p:txBody>
          <a:bodyPr/>
          <a:lstStyle/>
          <a:p>
            <a:fld id="{9D039329-B81D-AA46-9250-9B75192C31E7}" type="slidenum">
              <a:rPr lang="en-GB" smtClean="0"/>
              <a:t>‹#›</a:t>
            </a:fld>
            <a:endParaRPr lang="en-GB"/>
          </a:p>
        </p:txBody>
      </p:sp>
    </p:spTree>
    <p:extLst>
      <p:ext uri="{BB962C8B-B14F-4D97-AF65-F5344CB8AC3E}">
        <p14:creationId xmlns:p14="http://schemas.microsoft.com/office/powerpoint/2010/main" val="15895651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43BE0-193A-6AA8-AC8F-3330A6F2C3A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C267CA2-3103-9A2D-0521-376A4BA27E9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8318558-51A1-C01A-1460-26CE47B2F181}"/>
              </a:ext>
            </a:extLst>
          </p:cNvPr>
          <p:cNvSpPr>
            <a:spLocks noGrp="1"/>
          </p:cNvSpPr>
          <p:nvPr>
            <p:ph type="dt" sz="half" idx="10"/>
          </p:nvPr>
        </p:nvSpPr>
        <p:spPr/>
        <p:txBody>
          <a:bodyPr/>
          <a:lstStyle/>
          <a:p>
            <a:fld id="{046B4168-D9CA-464D-8F07-479FD16B5C5E}" type="datetimeFigureOut">
              <a:rPr lang="en-GB" smtClean="0"/>
              <a:t>15/09/2024</a:t>
            </a:fld>
            <a:endParaRPr lang="en-GB"/>
          </a:p>
        </p:txBody>
      </p:sp>
      <p:sp>
        <p:nvSpPr>
          <p:cNvPr id="5" name="Footer Placeholder 4">
            <a:extLst>
              <a:ext uri="{FF2B5EF4-FFF2-40B4-BE49-F238E27FC236}">
                <a16:creationId xmlns:a16="http://schemas.microsoft.com/office/drawing/2014/main" id="{9455F298-EA95-A3F1-1F89-F32B93E94E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E4FEB5-23EB-99BA-D4C5-8595C3EC1568}"/>
              </a:ext>
            </a:extLst>
          </p:cNvPr>
          <p:cNvSpPr>
            <a:spLocks noGrp="1"/>
          </p:cNvSpPr>
          <p:nvPr>
            <p:ph type="sldNum" sz="quarter" idx="12"/>
          </p:nvPr>
        </p:nvSpPr>
        <p:spPr/>
        <p:txBody>
          <a:bodyPr/>
          <a:lstStyle/>
          <a:p>
            <a:fld id="{9D039329-B81D-AA46-9250-9B75192C31E7}" type="slidenum">
              <a:rPr lang="en-GB" smtClean="0"/>
              <a:t>‹#›</a:t>
            </a:fld>
            <a:endParaRPr lang="en-GB"/>
          </a:p>
        </p:txBody>
      </p:sp>
    </p:spTree>
    <p:extLst>
      <p:ext uri="{BB962C8B-B14F-4D97-AF65-F5344CB8AC3E}">
        <p14:creationId xmlns:p14="http://schemas.microsoft.com/office/powerpoint/2010/main" val="17004518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B76F13D-2DD5-ED1A-FCED-E436453F1357}"/>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0D9BFA82-1FFB-22B4-2E90-1EBDEC2E522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A168836-EB73-A306-0207-2C1B8F820B68}"/>
              </a:ext>
            </a:extLst>
          </p:cNvPr>
          <p:cNvSpPr>
            <a:spLocks noGrp="1"/>
          </p:cNvSpPr>
          <p:nvPr>
            <p:ph type="dt" sz="half" idx="10"/>
          </p:nvPr>
        </p:nvSpPr>
        <p:spPr/>
        <p:txBody>
          <a:bodyPr/>
          <a:lstStyle/>
          <a:p>
            <a:fld id="{046B4168-D9CA-464D-8F07-479FD16B5C5E}" type="datetimeFigureOut">
              <a:rPr lang="en-GB" smtClean="0"/>
              <a:t>15/09/2024</a:t>
            </a:fld>
            <a:endParaRPr lang="en-GB"/>
          </a:p>
        </p:txBody>
      </p:sp>
      <p:sp>
        <p:nvSpPr>
          <p:cNvPr id="5" name="Footer Placeholder 4">
            <a:extLst>
              <a:ext uri="{FF2B5EF4-FFF2-40B4-BE49-F238E27FC236}">
                <a16:creationId xmlns:a16="http://schemas.microsoft.com/office/drawing/2014/main" id="{9AD8FB5F-FFBC-A02D-953E-9EBFCEA72C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160361-2BA9-5827-4EC4-A2413BF728FF}"/>
              </a:ext>
            </a:extLst>
          </p:cNvPr>
          <p:cNvSpPr>
            <a:spLocks noGrp="1"/>
          </p:cNvSpPr>
          <p:nvPr>
            <p:ph type="sldNum" sz="quarter" idx="12"/>
          </p:nvPr>
        </p:nvSpPr>
        <p:spPr/>
        <p:txBody>
          <a:bodyPr/>
          <a:lstStyle/>
          <a:p>
            <a:fld id="{9D039329-B81D-AA46-9250-9B75192C31E7}" type="slidenum">
              <a:rPr lang="en-GB" smtClean="0"/>
              <a:t>‹#›</a:t>
            </a:fld>
            <a:endParaRPr lang="en-GB"/>
          </a:p>
        </p:txBody>
      </p:sp>
    </p:spTree>
    <p:extLst>
      <p:ext uri="{BB962C8B-B14F-4D97-AF65-F5344CB8AC3E}">
        <p14:creationId xmlns:p14="http://schemas.microsoft.com/office/powerpoint/2010/main" val="1409136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9/15/2024</a:t>
            </a:fld>
            <a:endParaRPr lang="en-US"/>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FFD21A-98FC-D446-55B4-39B7F3924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5FB1E43-434B-BF2F-D501-E22371ED8C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A23841F-D2D0-32C9-4BE4-16C9020CAA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6B4168-D9CA-464D-8F07-479FD16B5C5E}" type="datetimeFigureOut">
              <a:rPr lang="en-GB" smtClean="0"/>
              <a:t>15/09/2024</a:t>
            </a:fld>
            <a:endParaRPr lang="en-GB"/>
          </a:p>
        </p:txBody>
      </p:sp>
      <p:sp>
        <p:nvSpPr>
          <p:cNvPr id="5" name="Footer Placeholder 4">
            <a:extLst>
              <a:ext uri="{FF2B5EF4-FFF2-40B4-BE49-F238E27FC236}">
                <a16:creationId xmlns:a16="http://schemas.microsoft.com/office/drawing/2014/main" id="{78F5E6B2-09EE-27D4-5483-E798C49540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EF3DFBE-07C0-A642-C0DD-A9A88452C1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039329-B81D-AA46-9250-9B75192C31E7}" type="slidenum">
              <a:rPr lang="en-GB" smtClean="0"/>
              <a:t>‹#›</a:t>
            </a:fld>
            <a:endParaRPr lang="en-GB"/>
          </a:p>
        </p:txBody>
      </p:sp>
    </p:spTree>
    <p:extLst>
      <p:ext uri="{BB962C8B-B14F-4D97-AF65-F5344CB8AC3E}">
        <p14:creationId xmlns:p14="http://schemas.microsoft.com/office/powerpoint/2010/main" val="13019764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mailto:breakfastclub@wat.cambrianlt.org"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64BEFD51-C124-84E4-9966-BB8003BCB0F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86862" y="439106"/>
            <a:ext cx="5418274" cy="3230560"/>
          </a:xfrm>
          <a:prstGeom prst="rect">
            <a:avLst/>
          </a:prstGeom>
          <a:noFill/>
          <a:ln>
            <a:noFill/>
          </a:ln>
        </p:spPr>
      </p:pic>
      <p:sp>
        <p:nvSpPr>
          <p:cNvPr id="2" name="Title 1"/>
          <p:cNvSpPr>
            <a:spLocks noGrp="1"/>
          </p:cNvSpPr>
          <p:nvPr>
            <p:ph type="ctrTitle"/>
          </p:nvPr>
        </p:nvSpPr>
        <p:spPr>
          <a:xfrm>
            <a:off x="4338752" y="617539"/>
            <a:ext cx="3514493" cy="1015663"/>
          </a:xfrm>
        </p:spPr>
        <p:txBody>
          <a:bodyPr vert="horz" lIns="91440" tIns="45720" rIns="91440" bIns="45720" rtlCol="0" anchor="b">
            <a:noAutofit/>
          </a:bodyPr>
          <a:lstStyle/>
          <a:p>
            <a:r>
              <a:rPr lang="en-GB" sz="4800">
                <a:latin typeface="Letter-join Print Plus 4" panose="02000805000000020003" pitchFamily="50" charset="0"/>
              </a:rPr>
              <a:t>Welcome </a:t>
            </a:r>
            <a:br>
              <a:rPr lang="en-GB" sz="4800">
                <a:latin typeface="Letter-join Print Plus 4" panose="02000805000000020003" pitchFamily="50" charset="0"/>
              </a:rPr>
            </a:br>
            <a:r>
              <a:rPr lang="en-GB" sz="4800">
                <a:latin typeface="Letter-join Print Plus 4" panose="02000805000000020003" pitchFamily="50" charset="0"/>
              </a:rPr>
              <a:t>to Reception</a:t>
            </a:r>
          </a:p>
        </p:txBody>
      </p:sp>
      <p:sp>
        <p:nvSpPr>
          <p:cNvPr id="4" name="AutoShape 2" descr="Image result for beech tree"/>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AutoShape 4" descr="Image result for beech tree"/>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AutoShape 8" descr="Image result for elm tree"/>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AutoShape 10" descr="Image result for elm tree"/>
          <p:cNvSpPr>
            <a:spLocks noChangeAspect="1" noChangeArrowheads="1"/>
          </p:cNvSpPr>
          <p:nvPr/>
        </p:nvSpPr>
        <p:spPr bwMode="auto">
          <a:xfrm>
            <a:off x="2136775" y="312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585E63D-681A-3064-D664-33C613E6302E}"/>
              </a:ext>
            </a:extLst>
          </p:cNvPr>
          <p:cNvSpPr txBox="1"/>
          <p:nvPr/>
        </p:nvSpPr>
        <p:spPr>
          <a:xfrm>
            <a:off x="1679575" y="3740780"/>
            <a:ext cx="3150709" cy="1200329"/>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black"/>
                </a:solidFill>
                <a:effectLst/>
                <a:uLnTx/>
                <a:uFillTx/>
                <a:latin typeface="Letter-join Print Plus 4" panose="02000805000000020003" pitchFamily="50" charset="0"/>
              </a:rPr>
              <a:t>Kingfishers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black"/>
                </a:solidFill>
                <a:effectLst/>
                <a:uLnTx/>
                <a:uFillTx/>
                <a:latin typeface="Letter-join Print Plus 4" panose="02000805000000020003" pitchFamily="50" charset="0"/>
              </a:rPr>
              <a:t>Mrs Devereux</a:t>
            </a:r>
          </a:p>
        </p:txBody>
      </p:sp>
      <p:sp>
        <p:nvSpPr>
          <p:cNvPr id="8" name="TextBox 7">
            <a:extLst>
              <a:ext uri="{FF2B5EF4-FFF2-40B4-BE49-F238E27FC236}">
                <a16:creationId xmlns:a16="http://schemas.microsoft.com/office/drawing/2014/main" id="{546D9556-91EB-4C42-37F4-21E38CA352A3}"/>
              </a:ext>
            </a:extLst>
          </p:cNvPr>
          <p:cNvSpPr txBox="1"/>
          <p:nvPr/>
        </p:nvSpPr>
        <p:spPr>
          <a:xfrm>
            <a:off x="7986109" y="3669666"/>
            <a:ext cx="2800447" cy="120032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600">
                <a:solidFill>
                  <a:prstClr val="black"/>
                </a:solidFill>
                <a:latin typeface="Letter-join Print Plus 4" panose="02000805000000020003" pitchFamily="50" charset="0"/>
              </a:rPr>
              <a:t>Robins</a:t>
            </a:r>
            <a:endParaRPr kumimoji="0" lang="en-GB" sz="3600" b="0" i="0" u="none" strike="noStrike" kern="1200" cap="none" spc="0" normalizeH="0" baseline="0" noProof="0">
              <a:ln>
                <a:noFill/>
              </a:ln>
              <a:solidFill>
                <a:prstClr val="black"/>
              </a:solidFill>
              <a:effectLst/>
              <a:uLnTx/>
              <a:uFillTx/>
              <a:latin typeface="Letter-join Print Plus 4" panose="02000805000000020003"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prstClr val="black"/>
                </a:solidFill>
                <a:effectLst/>
                <a:uLnTx/>
                <a:uFillTx/>
                <a:latin typeface="Letter-join Print Plus 4" panose="02000805000000020003" pitchFamily="50" charset="0"/>
              </a:rPr>
              <a:t>M</a:t>
            </a:r>
            <a:r>
              <a:rPr lang="en-GB" sz="3600" err="1">
                <a:solidFill>
                  <a:prstClr val="black"/>
                </a:solidFill>
                <a:latin typeface="Letter-join Print Plus 4" panose="02000805000000020003" pitchFamily="50" charset="0"/>
              </a:rPr>
              <a:t>iss</a:t>
            </a:r>
            <a:r>
              <a:rPr lang="en-GB" sz="3600">
                <a:solidFill>
                  <a:prstClr val="black"/>
                </a:solidFill>
                <a:latin typeface="Letter-join Print Plus 4" panose="02000805000000020003" pitchFamily="50" charset="0"/>
              </a:rPr>
              <a:t> Simpson</a:t>
            </a:r>
            <a:endParaRPr kumimoji="0" lang="en-GB" sz="3600" b="0" i="0" u="none" strike="noStrike" kern="1200" cap="none" spc="0" normalizeH="0" baseline="0" noProof="0">
              <a:ln>
                <a:noFill/>
              </a:ln>
              <a:solidFill>
                <a:prstClr val="black"/>
              </a:solidFill>
              <a:effectLst/>
              <a:uLnTx/>
              <a:uFillTx/>
              <a:latin typeface="Letter-join Print Plus 4" panose="02000805000000020003" pitchFamily="50" charset="0"/>
            </a:endParaRPr>
          </a:p>
        </p:txBody>
      </p:sp>
      <p:sp>
        <p:nvSpPr>
          <p:cNvPr id="10" name="TextBox 9">
            <a:extLst>
              <a:ext uri="{FF2B5EF4-FFF2-40B4-BE49-F238E27FC236}">
                <a16:creationId xmlns:a16="http://schemas.microsoft.com/office/drawing/2014/main" id="{0DA6BA25-B7AD-6CE0-0E69-EE8A81D2CD25}"/>
              </a:ext>
            </a:extLst>
          </p:cNvPr>
          <p:cNvSpPr txBox="1"/>
          <p:nvPr/>
        </p:nvSpPr>
        <p:spPr>
          <a:xfrm>
            <a:off x="3139940" y="5566221"/>
            <a:ext cx="5912131" cy="83099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Letter-join Print Plus 4" panose="02000805000000020003" pitchFamily="50" charset="0"/>
              </a:rPr>
              <a:t>Teaching Assistants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Letter-join Print Plus 4" panose="02000805000000020003" pitchFamily="50" charset="0"/>
              </a:rPr>
              <a:t>Miss </a:t>
            </a:r>
            <a:r>
              <a:rPr kumimoji="0" lang="en-GB" sz="2400" b="0" i="0" u="none" strike="noStrike" kern="1200" cap="none" spc="0" normalizeH="0" baseline="0" noProof="0" err="1">
                <a:ln>
                  <a:noFill/>
                </a:ln>
                <a:solidFill>
                  <a:prstClr val="black"/>
                </a:solidFill>
                <a:effectLst/>
                <a:uLnTx/>
                <a:uFillTx/>
                <a:latin typeface="Letter-join Print Plus 4" panose="02000805000000020003" pitchFamily="50" charset="0"/>
              </a:rPr>
              <a:t>Fanczo</a:t>
            </a:r>
            <a:r>
              <a:rPr kumimoji="0" lang="en-GB" sz="2400" b="0" i="0" u="none" strike="noStrike" kern="1200" cap="none" spc="0" normalizeH="0" baseline="0" noProof="0">
                <a:ln>
                  <a:noFill/>
                </a:ln>
                <a:solidFill>
                  <a:prstClr val="black"/>
                </a:solidFill>
                <a:effectLst/>
                <a:uLnTx/>
                <a:uFillTx/>
                <a:latin typeface="Letter-join Print Plus 4" panose="02000805000000020003" pitchFamily="50" charset="0"/>
              </a:rPr>
              <a:t>, Mrs Hooper and Mrs Rochester</a:t>
            </a:r>
          </a:p>
        </p:txBody>
      </p:sp>
    </p:spTree>
    <p:extLst>
      <p:ext uri="{BB962C8B-B14F-4D97-AF65-F5344CB8AC3E}">
        <p14:creationId xmlns:p14="http://schemas.microsoft.com/office/powerpoint/2010/main" val="1946830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1" y="427836"/>
            <a:ext cx="11029616" cy="1013800"/>
          </a:xfrm>
        </p:spPr>
        <p:txBody>
          <a:bodyPr/>
          <a:lstStyle/>
          <a:p>
            <a:r>
              <a:rPr lang="en-GB">
                <a:latin typeface="Letter-join Print Plus 4" panose="02000805000000020003" pitchFamily="50" charset="0"/>
              </a:rPr>
              <a:t>Meet the staff</a:t>
            </a:r>
          </a:p>
        </p:txBody>
      </p:sp>
      <p:sp>
        <p:nvSpPr>
          <p:cNvPr id="3" name="Content Placeholder 2"/>
          <p:cNvSpPr>
            <a:spLocks noGrp="1"/>
          </p:cNvSpPr>
          <p:nvPr>
            <p:ph idx="1"/>
          </p:nvPr>
        </p:nvSpPr>
        <p:spPr>
          <a:xfrm>
            <a:off x="581192" y="2180496"/>
            <a:ext cx="11029615" cy="4463393"/>
          </a:xfrm>
        </p:spPr>
        <p:txBody>
          <a:bodyPr>
            <a:normAutofit/>
          </a:bodyPr>
          <a:lstStyle/>
          <a:p>
            <a:pPr marL="305435" indent="-305435" algn="ctr"/>
            <a:r>
              <a:rPr lang="en-GB" sz="2800">
                <a:latin typeface="Letter-join Print Plus 4" panose="02000805000000020003" pitchFamily="50" charset="0"/>
              </a:rPr>
              <a:t>Mrs J </a:t>
            </a:r>
            <a:r>
              <a:rPr lang="en-GB" sz="2800" err="1">
                <a:latin typeface="Letter-join Print Plus 4" panose="02000805000000020003" pitchFamily="50" charset="0"/>
              </a:rPr>
              <a:t>Scutt</a:t>
            </a:r>
            <a:r>
              <a:rPr lang="en-GB" sz="2800">
                <a:latin typeface="Letter-join Print Plus 4" panose="02000805000000020003" pitchFamily="50" charset="0"/>
              </a:rPr>
              <a:t> – Executive Headteacher</a:t>
            </a:r>
          </a:p>
          <a:p>
            <a:pPr marL="305435" indent="-305435" algn="ctr"/>
            <a:r>
              <a:rPr lang="en-GB" sz="2800">
                <a:latin typeface="Letter-join Print Plus 4" panose="02000805000000020003" pitchFamily="50" charset="0"/>
              </a:rPr>
              <a:t>Mrs S Wilson –  Head of School</a:t>
            </a:r>
            <a:endParaRPr lang="en-GB">
              <a:latin typeface="Letter-join Print Plus 4" panose="02000805000000020003" pitchFamily="50" charset="0"/>
            </a:endParaRPr>
          </a:p>
          <a:p>
            <a:pPr marL="305435" indent="-305435" algn="ctr"/>
            <a:r>
              <a:rPr lang="en-GB" sz="2800">
                <a:latin typeface="Letter-join Print Plus 4" panose="02000805000000020003" pitchFamily="50" charset="0"/>
              </a:rPr>
              <a:t>Mrs L Willison – Deputy Headteacher</a:t>
            </a:r>
          </a:p>
          <a:p>
            <a:pPr marL="305435" indent="-305435" algn="ctr"/>
            <a:r>
              <a:rPr lang="en-GB" sz="2800">
                <a:latin typeface="Letter-join Print Plus 4" panose="02000805000000020003" pitchFamily="50" charset="0"/>
              </a:rPr>
              <a:t>  </a:t>
            </a:r>
            <a:r>
              <a:rPr lang="en-GB" sz="2800">
                <a:solidFill>
                  <a:schemeClr val="tx1"/>
                </a:solidFill>
                <a:latin typeface="Letter-join Print Plus 4" panose="02000805000000020003" pitchFamily="50" charset="0"/>
              </a:rPr>
              <a:t>Miss</a:t>
            </a:r>
            <a:r>
              <a:rPr lang="en-GB" sz="2800">
                <a:latin typeface="Letter-join Print Plus 4" panose="02000805000000020003" pitchFamily="50" charset="0"/>
              </a:rPr>
              <a:t> J </a:t>
            </a:r>
            <a:r>
              <a:rPr lang="en-GB" sz="2800" err="1">
                <a:latin typeface="Letter-join Print Plus 4" panose="02000805000000020003" pitchFamily="50" charset="0"/>
              </a:rPr>
              <a:t>Titterington</a:t>
            </a:r>
            <a:r>
              <a:rPr lang="en-GB" sz="2800">
                <a:latin typeface="Letter-join Print Plus 4" panose="02000805000000020003" pitchFamily="50" charset="0"/>
              </a:rPr>
              <a:t> - SENDCo</a:t>
            </a:r>
          </a:p>
          <a:p>
            <a:pPr marL="305435" indent="-305435" algn="ctr"/>
            <a:r>
              <a:rPr lang="en-GB" sz="2800">
                <a:latin typeface="Letter-join Print Plus 4" panose="02000805000000020003" pitchFamily="50" charset="0"/>
              </a:rPr>
              <a:t>Mrs S Talbot – Pastoral Lead</a:t>
            </a:r>
            <a:endParaRPr lang="en-GB">
              <a:latin typeface="Letter-join Print Plus 4" panose="02000805000000020003" pitchFamily="50" charset="0"/>
            </a:endParaRPr>
          </a:p>
          <a:p>
            <a:pPr marL="305435" indent="-305435" algn="ctr"/>
            <a:r>
              <a:rPr lang="en-GB" sz="2800">
                <a:latin typeface="Letter-join Print Plus 4" panose="02000805000000020003" pitchFamily="50" charset="0"/>
              </a:rPr>
              <a:t>Mrs A-M Devereux – Kingfishers Class Teacher</a:t>
            </a:r>
          </a:p>
          <a:p>
            <a:pPr marL="305435" indent="-305435" algn="ctr"/>
            <a:r>
              <a:rPr lang="en-GB" sz="2800">
                <a:latin typeface="Letter-join Print Plus 4" panose="02000805000000020003" pitchFamily="50" charset="0"/>
              </a:rPr>
              <a:t>Miss A Simpson – Robins Class Teacher </a:t>
            </a:r>
          </a:p>
        </p:txBody>
      </p:sp>
    </p:spTree>
    <p:extLst>
      <p:ext uri="{BB962C8B-B14F-4D97-AF65-F5344CB8AC3E}">
        <p14:creationId xmlns:p14="http://schemas.microsoft.com/office/powerpoint/2010/main" val="37669311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1" y="427836"/>
            <a:ext cx="11029616" cy="1013800"/>
          </a:xfrm>
        </p:spPr>
        <p:txBody>
          <a:bodyPr/>
          <a:lstStyle/>
          <a:p>
            <a:r>
              <a:rPr lang="en-GB">
                <a:latin typeface="Letter-join Print Plus 4" panose="02000805000000020003" pitchFamily="50" charset="0"/>
              </a:rPr>
              <a:t>What does the average day look like?</a:t>
            </a:r>
          </a:p>
        </p:txBody>
      </p:sp>
      <p:sp>
        <p:nvSpPr>
          <p:cNvPr id="3" name="Content Placeholder 2"/>
          <p:cNvSpPr>
            <a:spLocks noGrp="1"/>
          </p:cNvSpPr>
          <p:nvPr>
            <p:ph idx="1"/>
          </p:nvPr>
        </p:nvSpPr>
        <p:spPr>
          <a:xfrm>
            <a:off x="581192" y="2545976"/>
            <a:ext cx="11029615" cy="4733365"/>
          </a:xfrm>
        </p:spPr>
        <p:txBody>
          <a:bodyPr>
            <a:normAutofit fontScale="92500" lnSpcReduction="10000"/>
          </a:bodyPr>
          <a:lstStyle/>
          <a:p>
            <a:pPr marL="305435" indent="-305435"/>
            <a:r>
              <a:rPr lang="en-GB" sz="2200">
                <a:latin typeface="Letter-join Print Plus 4"/>
              </a:rPr>
              <a:t>8:40 – School gates open </a:t>
            </a:r>
            <a:endParaRPr lang="en-US">
              <a:latin typeface="Letter-join Print Plus 4"/>
            </a:endParaRPr>
          </a:p>
          <a:p>
            <a:pPr marL="305435" indent="-305435"/>
            <a:r>
              <a:rPr lang="en-GB" sz="2200">
                <a:latin typeface="Letter-join Print Plus 4" panose="02000805000000020003" pitchFamily="50" charset="0"/>
              </a:rPr>
              <a:t>8:45 – Classroom doors open</a:t>
            </a:r>
          </a:p>
          <a:p>
            <a:pPr marL="305435" indent="-305435"/>
            <a:r>
              <a:rPr lang="en-GB" sz="2200">
                <a:latin typeface="Letter-join Print Plus 4" panose="02000805000000020003" pitchFamily="50" charset="0"/>
              </a:rPr>
              <a:t>8:55 – School gates close – if you arrive after this time, please go to the office to sign in</a:t>
            </a:r>
          </a:p>
          <a:p>
            <a:pPr marL="305435" indent="-305435"/>
            <a:r>
              <a:rPr lang="en-GB" sz="2200">
                <a:latin typeface="Letter-join Print Plus 4" panose="02000805000000020003" pitchFamily="50" charset="0"/>
              </a:rPr>
              <a:t>9:00 – Morning movements and Phonics</a:t>
            </a:r>
          </a:p>
          <a:p>
            <a:pPr marL="305435" indent="-305435"/>
            <a:r>
              <a:rPr lang="en-GB" sz="2200">
                <a:latin typeface="Letter-join Print Plus 4" panose="02000805000000020003" pitchFamily="50" charset="0"/>
              </a:rPr>
              <a:t>9:30 – Continuous Provision, learning through play</a:t>
            </a:r>
          </a:p>
          <a:p>
            <a:pPr marL="305435" indent="-305435"/>
            <a:r>
              <a:rPr lang="en-GB" sz="2200">
                <a:latin typeface="Letter-join Print Plus 4" panose="02000805000000020003" pitchFamily="50" charset="0"/>
              </a:rPr>
              <a:t>11:30 – Singing and Story </a:t>
            </a:r>
          </a:p>
          <a:p>
            <a:pPr marL="305435" indent="-305435"/>
            <a:r>
              <a:rPr lang="en-GB" sz="2200">
                <a:latin typeface="Letter-join Print Plus 4" panose="02000805000000020003" pitchFamily="50" charset="0"/>
              </a:rPr>
              <a:t>11:45 – Lunchtime </a:t>
            </a:r>
          </a:p>
          <a:p>
            <a:pPr marL="305435" indent="-305435"/>
            <a:r>
              <a:rPr lang="en-GB" sz="2200">
                <a:latin typeface="Letter-join Print Plus 4" panose="02000805000000020003" pitchFamily="50" charset="0"/>
              </a:rPr>
              <a:t>1:00 – Register and maths </a:t>
            </a:r>
          </a:p>
          <a:p>
            <a:pPr marL="305435" indent="-305435"/>
            <a:r>
              <a:rPr lang="en-GB" sz="2200">
                <a:latin typeface="Letter-join Print Plus 4" panose="02000805000000020003" pitchFamily="50" charset="0"/>
              </a:rPr>
              <a:t>1:30 – Continuous Provision, learning through play</a:t>
            </a:r>
          </a:p>
          <a:p>
            <a:pPr marL="305435" indent="-305435"/>
            <a:r>
              <a:rPr lang="en-GB" sz="2200">
                <a:latin typeface="Letter-join Print Plus 4" panose="02000805000000020003" pitchFamily="50" charset="0"/>
              </a:rPr>
              <a:t>2:45 – Tidy, Story and collect things for home</a:t>
            </a:r>
          </a:p>
          <a:p>
            <a:pPr marL="305435" indent="-305435"/>
            <a:r>
              <a:rPr lang="en-GB" sz="2200">
                <a:latin typeface="Letter-join Print Plus 4" panose="02000805000000020003" pitchFamily="50" charset="0"/>
              </a:rPr>
              <a:t>3:15 – parents collect from playground</a:t>
            </a:r>
          </a:p>
          <a:p>
            <a:pPr marL="305435" indent="-305435"/>
            <a:endParaRPr lang="en-GB" sz="2200"/>
          </a:p>
          <a:p>
            <a:pPr marL="305435" indent="-305435"/>
            <a:endParaRPr lang="en-GB" sz="2200"/>
          </a:p>
          <a:p>
            <a:pPr marL="305435" indent="-305435"/>
            <a:endParaRPr lang="en-GB" sz="2200"/>
          </a:p>
        </p:txBody>
      </p:sp>
    </p:spTree>
    <p:extLst>
      <p:ext uri="{BB962C8B-B14F-4D97-AF65-F5344CB8AC3E}">
        <p14:creationId xmlns:p14="http://schemas.microsoft.com/office/powerpoint/2010/main" val="13097940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413398"/>
            <a:ext cx="11029616" cy="1013800"/>
          </a:xfrm>
        </p:spPr>
        <p:txBody>
          <a:bodyPr/>
          <a:lstStyle/>
          <a:p>
            <a:r>
              <a:rPr lang="en-GB">
                <a:latin typeface="Letter-join Print Plus 4" panose="02000805000000020003" pitchFamily="50" charset="0"/>
              </a:rPr>
              <a:t>Curriculum</a:t>
            </a:r>
            <a:r>
              <a:rPr lang="en-GB"/>
              <a:t> </a:t>
            </a:r>
          </a:p>
        </p:txBody>
      </p:sp>
      <p:sp>
        <p:nvSpPr>
          <p:cNvPr id="3" name="Content Placeholder 2"/>
          <p:cNvSpPr>
            <a:spLocks noGrp="1"/>
          </p:cNvSpPr>
          <p:nvPr>
            <p:ph idx="1"/>
          </p:nvPr>
        </p:nvSpPr>
        <p:spPr>
          <a:xfrm>
            <a:off x="581193" y="1875696"/>
            <a:ext cx="11029615" cy="3678303"/>
          </a:xfrm>
        </p:spPr>
        <p:txBody>
          <a:bodyPr>
            <a:normAutofit/>
          </a:bodyPr>
          <a:lstStyle/>
          <a:p>
            <a:pPr marL="0" indent="0">
              <a:buNone/>
            </a:pPr>
            <a:r>
              <a:rPr lang="en-GB" sz="2400">
                <a:latin typeface="Letter-join Print Plus 4" panose="02000805000000020003" pitchFamily="50" charset="0"/>
              </a:rPr>
              <a:t>Details about the curriculum for each subject can be found on the school website.</a:t>
            </a:r>
          </a:p>
          <a:p>
            <a:pPr marL="0" indent="0">
              <a:buNone/>
            </a:pPr>
            <a:r>
              <a:rPr lang="en-GB" sz="2400">
                <a:latin typeface="Letter-join Print Plus 4" panose="02000805000000020003" pitchFamily="50" charset="0"/>
              </a:rPr>
              <a:t>This year, the enquiry topics for Reception will be: </a:t>
            </a:r>
          </a:p>
          <a:p>
            <a:pPr marL="0" indent="0">
              <a:buNone/>
            </a:pPr>
            <a:endParaRPr lang="en-GB" sz="2400"/>
          </a:p>
          <a:p>
            <a:pPr marL="0" indent="0">
              <a:buNone/>
            </a:pPr>
            <a:endParaRPr lang="en-GB" sz="2400"/>
          </a:p>
          <a:p>
            <a:pPr marL="0" indent="0">
              <a:buNone/>
            </a:pPr>
            <a:endParaRPr lang="en-GB" sz="2400"/>
          </a:p>
          <a:p>
            <a:pPr marL="0" indent="0">
              <a:buNone/>
            </a:pPr>
            <a:endParaRPr lang="en-GB" sz="2400"/>
          </a:p>
        </p:txBody>
      </p:sp>
      <p:graphicFrame>
        <p:nvGraphicFramePr>
          <p:cNvPr id="4" name="Table 3"/>
          <p:cNvGraphicFramePr>
            <a:graphicFrameLocks noGrp="1"/>
          </p:cNvGraphicFramePr>
          <p:nvPr>
            <p:extLst>
              <p:ext uri="{D42A27DB-BD31-4B8C-83A1-F6EECF244321}">
                <p14:modId xmlns:p14="http://schemas.microsoft.com/office/powerpoint/2010/main" val="3176382601"/>
              </p:ext>
            </p:extLst>
          </p:nvPr>
        </p:nvGraphicFramePr>
        <p:xfrm>
          <a:off x="581192" y="3475360"/>
          <a:ext cx="11197152" cy="2847241"/>
        </p:xfrm>
        <a:graphic>
          <a:graphicData uri="http://schemas.openxmlformats.org/drawingml/2006/table">
            <a:tbl>
              <a:tblPr firstRow="1" bandRow="1">
                <a:tableStyleId>{5C22544A-7EE6-4342-B048-85BDC9FD1C3A}</a:tableStyleId>
              </a:tblPr>
              <a:tblGrid>
                <a:gridCol w="1866192">
                  <a:extLst>
                    <a:ext uri="{9D8B030D-6E8A-4147-A177-3AD203B41FA5}">
                      <a16:colId xmlns:a16="http://schemas.microsoft.com/office/drawing/2014/main" val="1007190572"/>
                    </a:ext>
                  </a:extLst>
                </a:gridCol>
                <a:gridCol w="1866192">
                  <a:extLst>
                    <a:ext uri="{9D8B030D-6E8A-4147-A177-3AD203B41FA5}">
                      <a16:colId xmlns:a16="http://schemas.microsoft.com/office/drawing/2014/main" val="78853354"/>
                    </a:ext>
                  </a:extLst>
                </a:gridCol>
                <a:gridCol w="1866192">
                  <a:extLst>
                    <a:ext uri="{9D8B030D-6E8A-4147-A177-3AD203B41FA5}">
                      <a16:colId xmlns:a16="http://schemas.microsoft.com/office/drawing/2014/main" val="1759905954"/>
                    </a:ext>
                  </a:extLst>
                </a:gridCol>
                <a:gridCol w="1866192">
                  <a:extLst>
                    <a:ext uri="{9D8B030D-6E8A-4147-A177-3AD203B41FA5}">
                      <a16:colId xmlns:a16="http://schemas.microsoft.com/office/drawing/2014/main" val="2653584886"/>
                    </a:ext>
                  </a:extLst>
                </a:gridCol>
                <a:gridCol w="1866192">
                  <a:extLst>
                    <a:ext uri="{9D8B030D-6E8A-4147-A177-3AD203B41FA5}">
                      <a16:colId xmlns:a16="http://schemas.microsoft.com/office/drawing/2014/main" val="2523558790"/>
                    </a:ext>
                  </a:extLst>
                </a:gridCol>
                <a:gridCol w="1866192">
                  <a:extLst>
                    <a:ext uri="{9D8B030D-6E8A-4147-A177-3AD203B41FA5}">
                      <a16:colId xmlns:a16="http://schemas.microsoft.com/office/drawing/2014/main" val="444194544"/>
                    </a:ext>
                  </a:extLst>
                </a:gridCol>
              </a:tblGrid>
              <a:tr h="622201">
                <a:tc>
                  <a:txBody>
                    <a:bodyPr/>
                    <a:lstStyle/>
                    <a:p>
                      <a:pPr algn="ctr"/>
                      <a:r>
                        <a:rPr lang="en-GB">
                          <a:latin typeface="Letter-join Print Plus 4" panose="02000805000000020003" pitchFamily="50" charset="0"/>
                        </a:rPr>
                        <a:t>Term 1 </a:t>
                      </a:r>
                    </a:p>
                  </a:txBody>
                  <a:tcPr/>
                </a:tc>
                <a:tc>
                  <a:txBody>
                    <a:bodyPr/>
                    <a:lstStyle/>
                    <a:p>
                      <a:pPr algn="ctr"/>
                      <a:r>
                        <a:rPr lang="en-GB">
                          <a:latin typeface="Letter-join Print Plus 4" panose="02000805000000020003" pitchFamily="50" charset="0"/>
                        </a:rPr>
                        <a:t>Term 2 </a:t>
                      </a:r>
                    </a:p>
                  </a:txBody>
                  <a:tcPr/>
                </a:tc>
                <a:tc>
                  <a:txBody>
                    <a:bodyPr/>
                    <a:lstStyle/>
                    <a:p>
                      <a:pPr algn="ctr"/>
                      <a:r>
                        <a:rPr lang="en-GB">
                          <a:latin typeface="Letter-join Print Plus 4" panose="02000805000000020003" pitchFamily="50" charset="0"/>
                        </a:rPr>
                        <a:t>Term 3 </a:t>
                      </a:r>
                    </a:p>
                  </a:txBody>
                  <a:tcPr/>
                </a:tc>
                <a:tc>
                  <a:txBody>
                    <a:bodyPr/>
                    <a:lstStyle/>
                    <a:p>
                      <a:pPr algn="ctr"/>
                      <a:r>
                        <a:rPr lang="en-GB">
                          <a:latin typeface="Letter-join Print Plus 4" panose="02000805000000020003" pitchFamily="50" charset="0"/>
                        </a:rPr>
                        <a:t>Term 4 </a:t>
                      </a:r>
                    </a:p>
                  </a:txBody>
                  <a:tcPr/>
                </a:tc>
                <a:tc>
                  <a:txBody>
                    <a:bodyPr/>
                    <a:lstStyle/>
                    <a:p>
                      <a:pPr algn="ctr"/>
                      <a:r>
                        <a:rPr lang="en-GB">
                          <a:latin typeface="Letter-join Print Plus 4" panose="02000805000000020003" pitchFamily="50" charset="0"/>
                        </a:rPr>
                        <a:t>Term 5 </a:t>
                      </a:r>
                    </a:p>
                  </a:txBody>
                  <a:tcPr/>
                </a:tc>
                <a:tc>
                  <a:txBody>
                    <a:bodyPr/>
                    <a:lstStyle/>
                    <a:p>
                      <a:pPr algn="ctr"/>
                      <a:r>
                        <a:rPr lang="en-GB">
                          <a:latin typeface="Letter-join Print Plus 4" panose="02000805000000020003" pitchFamily="50" charset="0"/>
                        </a:rPr>
                        <a:t>Term 6</a:t>
                      </a:r>
                    </a:p>
                  </a:txBody>
                  <a:tcPr/>
                </a:tc>
                <a:extLst>
                  <a:ext uri="{0D108BD9-81ED-4DB2-BD59-A6C34878D82A}">
                    <a16:rowId xmlns:a16="http://schemas.microsoft.com/office/drawing/2014/main" val="3778015045"/>
                  </a:ext>
                </a:extLst>
              </a:tr>
              <a:tr h="2063752">
                <a:tc>
                  <a:txBody>
                    <a:bodyPr/>
                    <a:lstStyle/>
                    <a:p>
                      <a:pPr algn="ctr"/>
                      <a:r>
                        <a:rPr lang="en-GB" sz="2800">
                          <a:latin typeface="Letter-join Print Plus 4"/>
                        </a:rPr>
                        <a:t>What makes me special</a:t>
                      </a:r>
                    </a:p>
                  </a:txBody>
                  <a:tcPr/>
                </a:tc>
                <a:tc>
                  <a:txBody>
                    <a:bodyPr/>
                    <a:lstStyle/>
                    <a:p>
                      <a:pPr algn="ctr"/>
                      <a:r>
                        <a:rPr lang="en-GB" sz="2800">
                          <a:latin typeface="Letter-join Print Plus 4"/>
                        </a:rPr>
                        <a:t>Colours </a:t>
                      </a:r>
                    </a:p>
                    <a:p>
                      <a:pPr lvl="0" algn="ctr">
                        <a:buNone/>
                      </a:pPr>
                      <a:endParaRPr lang="en-GB" sz="2800">
                        <a:latin typeface="Letter-join Print Plus 4"/>
                      </a:endParaRPr>
                    </a:p>
                    <a:p>
                      <a:pPr lvl="0" algn="ctr">
                        <a:buNone/>
                      </a:pPr>
                      <a:br>
                        <a:rPr lang="en-GB" sz="2000">
                          <a:latin typeface="Letter-join Print Plus 4"/>
                        </a:rPr>
                      </a:br>
                      <a:endParaRPr lang="en-GB" sz="2800">
                        <a:latin typeface="Letter-join Print Plus 4"/>
                      </a:endParaRPr>
                    </a:p>
                    <a:p>
                      <a:pPr algn="ctr"/>
                      <a:endParaRPr lang="en-GB" sz="2800">
                        <a:latin typeface="Letter-join Print Plus 4"/>
                      </a:endParaRPr>
                    </a:p>
                  </a:txBody>
                  <a:tcPr/>
                </a:tc>
                <a:tc>
                  <a:txBody>
                    <a:bodyPr/>
                    <a:lstStyle/>
                    <a:p>
                      <a:pPr algn="ctr"/>
                      <a:r>
                        <a:rPr lang="en-GB" sz="2800" baseline="0">
                          <a:latin typeface="Letter-join Print Plus 4"/>
                        </a:rPr>
                        <a:t>Homes</a:t>
                      </a:r>
                    </a:p>
                    <a:p>
                      <a:pPr algn="ctr"/>
                      <a:endParaRPr lang="en-GB" sz="2800" baseline="0">
                        <a:latin typeface="Letter-join Print Plus 4"/>
                      </a:endParaRPr>
                    </a:p>
                  </a:txBody>
                  <a:tcPr/>
                </a:tc>
                <a:tc>
                  <a:txBody>
                    <a:bodyPr/>
                    <a:lstStyle/>
                    <a:p>
                      <a:pPr algn="ctr"/>
                      <a:r>
                        <a:rPr lang="en-GB" sz="2800">
                          <a:latin typeface="Letter-join Print Plus 4"/>
                        </a:rPr>
                        <a:t>The enchanted forest</a:t>
                      </a:r>
                      <a:br>
                        <a:rPr lang="en-GB" sz="2800">
                          <a:latin typeface="Letter-join Print Plus 4"/>
                        </a:rPr>
                      </a:br>
                      <a:endParaRPr lang="en-GB" sz="2800">
                        <a:latin typeface="Letter-join Print Plus 4"/>
                      </a:endParaRPr>
                    </a:p>
                    <a:p>
                      <a:pPr algn="ctr"/>
                      <a:endParaRPr lang="en-GB" sz="2800">
                        <a:latin typeface="Letter-join Print Plus 4"/>
                      </a:endParaRPr>
                    </a:p>
                  </a:txBody>
                  <a:tcPr/>
                </a:tc>
                <a:tc>
                  <a:txBody>
                    <a:bodyPr/>
                    <a:lstStyle/>
                    <a:p>
                      <a:pPr algn="ctr"/>
                      <a:r>
                        <a:rPr lang="en-GB" sz="2800" baseline="0">
                          <a:latin typeface="Letter-join Print Plus 4"/>
                        </a:rPr>
                        <a:t>Minibeasts</a:t>
                      </a:r>
                      <a:br>
                        <a:rPr lang="en-GB" sz="2800" baseline="0">
                          <a:latin typeface="Letter-join Print Plus 4"/>
                        </a:rPr>
                      </a:br>
                      <a:endParaRPr lang="en-GB" sz="2800" baseline="0">
                        <a:latin typeface="Letter-join Print Plus 4"/>
                      </a:endParaRPr>
                    </a:p>
                    <a:p>
                      <a:pPr algn="ctr"/>
                      <a:endParaRPr lang="en-GB" sz="2800" baseline="0">
                        <a:latin typeface="Letter-join Print Plus 4"/>
                      </a:endParaRPr>
                    </a:p>
                  </a:txBody>
                  <a:tcPr/>
                </a:tc>
                <a:tc>
                  <a:txBody>
                    <a:bodyPr/>
                    <a:lstStyle/>
                    <a:p>
                      <a:pPr algn="ctr"/>
                      <a:r>
                        <a:rPr lang="en-GB" sz="2800">
                          <a:latin typeface="Letter-join Print Plus 4"/>
                        </a:rPr>
                        <a:t>Paws, claws and whiskers</a:t>
                      </a:r>
                    </a:p>
                    <a:p>
                      <a:pPr algn="ctr"/>
                      <a:endParaRPr lang="en-GB" sz="2800">
                        <a:latin typeface="Letter-join Print Plus 4"/>
                      </a:endParaRPr>
                    </a:p>
                  </a:txBody>
                  <a:tcPr/>
                </a:tc>
                <a:extLst>
                  <a:ext uri="{0D108BD9-81ED-4DB2-BD59-A6C34878D82A}">
                    <a16:rowId xmlns:a16="http://schemas.microsoft.com/office/drawing/2014/main" val="52142255"/>
                  </a:ext>
                </a:extLst>
              </a:tr>
            </a:tbl>
          </a:graphicData>
        </a:graphic>
      </p:graphicFrame>
    </p:spTree>
    <p:extLst>
      <p:ext uri="{BB962C8B-B14F-4D97-AF65-F5344CB8AC3E}">
        <p14:creationId xmlns:p14="http://schemas.microsoft.com/office/powerpoint/2010/main" val="994847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078A52F-85EA-4C0B-962B-D9D9DD4DD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 name="Rectangle 10">
            <a:extLst>
              <a:ext uri="{FF2B5EF4-FFF2-40B4-BE49-F238E27FC236}">
                <a16:creationId xmlns:a16="http://schemas.microsoft.com/office/drawing/2014/main" id="{919797D5-5700-4683-B30A-5B4D56CB82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12">
            <a:extLst>
              <a:ext uri="{FF2B5EF4-FFF2-40B4-BE49-F238E27FC236}">
                <a16:creationId xmlns:a16="http://schemas.microsoft.com/office/drawing/2014/main" id="{4856A7B9-9801-42EC-A4C9-7E22A56EF5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14">
            <a:extLst>
              <a:ext uri="{FF2B5EF4-FFF2-40B4-BE49-F238E27FC236}">
                <a16:creationId xmlns:a16="http://schemas.microsoft.com/office/drawing/2014/main" id="{8AD54DB8-C150-4290-85D6-F5B0262BFE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17" name="Rectangle 16">
            <a:extLst>
              <a:ext uri="{FF2B5EF4-FFF2-40B4-BE49-F238E27FC236}">
                <a16:creationId xmlns:a16="http://schemas.microsoft.com/office/drawing/2014/main" id="{379F11E2-8BA5-4C5C-AE7C-361E5EA011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C00E1DA-EC7C-40FC-95E3-11FDCD2E42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723899"/>
            <a:ext cx="3703320" cy="566666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BC530BB0-296B-DD0D-0ED3-DCABAFDA2DFB}"/>
              </a:ext>
            </a:extLst>
          </p:cNvPr>
          <p:cNvSpPr>
            <a:spLocks noGrp="1"/>
          </p:cNvSpPr>
          <p:nvPr>
            <p:ph type="title"/>
          </p:nvPr>
        </p:nvSpPr>
        <p:spPr>
          <a:xfrm>
            <a:off x="8350063" y="2037790"/>
            <a:ext cx="3081576" cy="2085869"/>
          </a:xfrm>
        </p:spPr>
        <p:txBody>
          <a:bodyPr vert="horz" lIns="91440" tIns="45720" rIns="91440" bIns="45720" rtlCol="0" anchor="b">
            <a:normAutofit/>
          </a:bodyPr>
          <a:lstStyle/>
          <a:p>
            <a:pPr algn="ctr"/>
            <a:r>
              <a:rPr lang="en-US" sz="3600">
                <a:solidFill>
                  <a:srgbClr val="FFFFFF"/>
                </a:solidFill>
                <a:latin typeface="Letter-join Print Plus 4"/>
              </a:rPr>
              <a:t>Autumn term 1 topic web</a:t>
            </a:r>
            <a:endParaRPr lang="en-US" sz="3600">
              <a:latin typeface="Letter-join Print Plus 4"/>
            </a:endParaRPr>
          </a:p>
        </p:txBody>
      </p:sp>
      <p:grpSp>
        <p:nvGrpSpPr>
          <p:cNvPr id="21" name="Group 20">
            <a:extLst>
              <a:ext uri="{FF2B5EF4-FFF2-40B4-BE49-F238E27FC236}">
                <a16:creationId xmlns:a16="http://schemas.microsoft.com/office/drawing/2014/main" id="{9A421166-2996-41A7-B094-AE5316F347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6534" y="453643"/>
            <a:ext cx="11298933" cy="98554"/>
            <a:chOff x="446534" y="453643"/>
            <a:chExt cx="11298933" cy="98554"/>
          </a:xfrm>
        </p:grpSpPr>
        <p:sp>
          <p:nvSpPr>
            <p:cNvPr id="22" name="Rectangle 21">
              <a:extLst>
                <a:ext uri="{FF2B5EF4-FFF2-40B4-BE49-F238E27FC236}">
                  <a16:creationId xmlns:a16="http://schemas.microsoft.com/office/drawing/2014/main" id="{FDBB1B92-A3EB-43E4-8FAB-D20E8ED14C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2">
              <a:extLst>
                <a:ext uri="{FF2B5EF4-FFF2-40B4-BE49-F238E27FC236}">
                  <a16:creationId xmlns:a16="http://schemas.microsoft.com/office/drawing/2014/main" id="{3F3972F4-FE7E-48EA-AAD8-9BE5750A6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221614E5-870B-4D5E-A43B-8FF7E53234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7" name="Content Placeholder 6">
            <a:extLst>
              <a:ext uri="{FF2B5EF4-FFF2-40B4-BE49-F238E27FC236}">
                <a16:creationId xmlns:a16="http://schemas.microsoft.com/office/drawing/2014/main" id="{99CF2816-26CC-876F-8499-EB8DF6E5C85B}"/>
              </a:ext>
            </a:extLst>
          </p:cNvPr>
          <p:cNvPicPr>
            <a:picLocks noGrp="1" noChangeAspect="1"/>
          </p:cNvPicPr>
          <p:nvPr>
            <p:ph idx="1"/>
          </p:nvPr>
        </p:nvPicPr>
        <p:blipFill>
          <a:blip r:embed="rId2"/>
          <a:stretch>
            <a:fillRect/>
          </a:stretch>
        </p:blipFill>
        <p:spPr>
          <a:xfrm>
            <a:off x="109434" y="764072"/>
            <a:ext cx="7930048" cy="5587785"/>
          </a:xfrm>
        </p:spPr>
      </p:pic>
    </p:spTree>
    <p:extLst>
      <p:ext uri="{BB962C8B-B14F-4D97-AF65-F5344CB8AC3E}">
        <p14:creationId xmlns:p14="http://schemas.microsoft.com/office/powerpoint/2010/main" val="4227300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440899"/>
            <a:ext cx="11029616" cy="1013800"/>
          </a:xfrm>
        </p:spPr>
        <p:txBody>
          <a:bodyPr/>
          <a:lstStyle/>
          <a:p>
            <a:r>
              <a:rPr lang="en-GB">
                <a:latin typeface="Letter-join Print Plus 4" panose="02000805000000020003" pitchFamily="50" charset="0"/>
              </a:rPr>
              <a:t>Phonics</a:t>
            </a:r>
          </a:p>
        </p:txBody>
      </p:sp>
      <p:sp>
        <p:nvSpPr>
          <p:cNvPr id="3" name="Content Placeholder 2"/>
          <p:cNvSpPr>
            <a:spLocks noGrp="1"/>
          </p:cNvSpPr>
          <p:nvPr>
            <p:ph idx="1"/>
          </p:nvPr>
        </p:nvSpPr>
        <p:spPr>
          <a:xfrm>
            <a:off x="581192" y="1939551"/>
            <a:ext cx="11029615" cy="693333"/>
          </a:xfrm>
        </p:spPr>
        <p:txBody>
          <a:bodyPr>
            <a:noAutofit/>
          </a:bodyPr>
          <a:lstStyle/>
          <a:p>
            <a:pPr marL="0" indent="0">
              <a:buNone/>
            </a:pPr>
            <a:r>
              <a:rPr lang="en-GB" sz="2400">
                <a:solidFill>
                  <a:schemeClr val="tx1"/>
                </a:solidFill>
                <a:latin typeface="Letter-join Print Plus 4" panose="02000805000000020003" pitchFamily="50" charset="0"/>
              </a:rPr>
              <a:t>At Watchfield we follow the Read Write Inc Phonics programme. </a:t>
            </a:r>
            <a:br>
              <a:rPr lang="en-GB" sz="2400">
                <a:latin typeface="Letter-join Print Plus 4" panose="02000805000000020003" pitchFamily="50" charset="0"/>
              </a:rPr>
            </a:br>
            <a:r>
              <a:rPr lang="en-GB" sz="2400">
                <a:latin typeface="Letter-join Print Plus 4" panose="02000805000000020003" pitchFamily="50" charset="0"/>
              </a:rPr>
              <a:t>How can you help your child at home?</a:t>
            </a:r>
          </a:p>
        </p:txBody>
      </p:sp>
      <p:pic>
        <p:nvPicPr>
          <p:cNvPr id="4" name="Picture 3"/>
          <p:cNvPicPr>
            <a:picLocks noChangeAspect="1"/>
          </p:cNvPicPr>
          <p:nvPr/>
        </p:nvPicPr>
        <p:blipFill>
          <a:blip r:embed="rId3"/>
          <a:stretch>
            <a:fillRect/>
          </a:stretch>
        </p:blipFill>
        <p:spPr>
          <a:xfrm>
            <a:off x="9879639" y="4550229"/>
            <a:ext cx="2021848" cy="2034367"/>
          </a:xfrm>
          <a:prstGeom prst="rect">
            <a:avLst/>
          </a:prstGeom>
        </p:spPr>
      </p:pic>
      <p:sp>
        <p:nvSpPr>
          <p:cNvPr id="5" name="Rounded Rectangular Callout 4"/>
          <p:cNvSpPr/>
          <p:nvPr/>
        </p:nvSpPr>
        <p:spPr>
          <a:xfrm>
            <a:off x="581192" y="4892497"/>
            <a:ext cx="8802293" cy="1349829"/>
          </a:xfrm>
          <a:prstGeom prst="wedgeRoundRectCallout">
            <a:avLst>
              <a:gd name="adj1" fmla="val 54963"/>
              <a:gd name="adj2" fmla="val 31855"/>
              <a:gd name="adj3" fmla="val 1666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a:solidFill>
                  <a:schemeClr val="tx1"/>
                </a:solidFill>
                <a:latin typeface="Letter-join Print Plus 4" panose="02000805000000020003" pitchFamily="50" charset="0"/>
              </a:rPr>
              <a:t>Scan to find out more about phonics, have access to free resources and discover how to support you and your child at home. </a:t>
            </a:r>
          </a:p>
        </p:txBody>
      </p:sp>
      <p:sp>
        <p:nvSpPr>
          <p:cNvPr id="6" name="Oval 5"/>
          <p:cNvSpPr/>
          <p:nvPr/>
        </p:nvSpPr>
        <p:spPr>
          <a:xfrm>
            <a:off x="572354" y="2776684"/>
            <a:ext cx="1894114" cy="1719943"/>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a:solidFill>
                  <a:schemeClr val="tx1"/>
                </a:solidFill>
                <a:latin typeface="Letter-join Print Plus 4" panose="02000805000000020003" pitchFamily="50" charset="0"/>
              </a:rPr>
              <a:t>Talk, talk, talk!</a:t>
            </a:r>
          </a:p>
        </p:txBody>
      </p:sp>
      <p:sp>
        <p:nvSpPr>
          <p:cNvPr id="7" name="Oval 6"/>
          <p:cNvSpPr/>
          <p:nvPr/>
        </p:nvSpPr>
        <p:spPr>
          <a:xfrm>
            <a:off x="2466468" y="2776684"/>
            <a:ext cx="1894114" cy="1719943"/>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latin typeface="Letter-join Print Plus 4" panose="02000805000000020003" pitchFamily="50" charset="0"/>
              </a:rPr>
              <a:t>Read to and with your child</a:t>
            </a:r>
          </a:p>
        </p:txBody>
      </p:sp>
      <p:sp>
        <p:nvSpPr>
          <p:cNvPr id="8" name="Oval 7"/>
          <p:cNvSpPr/>
          <p:nvPr/>
        </p:nvSpPr>
        <p:spPr>
          <a:xfrm>
            <a:off x="4360582" y="2776684"/>
            <a:ext cx="1894114" cy="1719943"/>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a:solidFill>
                  <a:schemeClr val="tx1"/>
                </a:solidFill>
                <a:latin typeface="Letter-join Print Plus 4" panose="02000805000000020003" pitchFamily="50" charset="0"/>
              </a:rPr>
              <a:t>Sing! </a:t>
            </a:r>
          </a:p>
        </p:txBody>
      </p:sp>
      <p:sp>
        <p:nvSpPr>
          <p:cNvPr id="9" name="Oval 8"/>
          <p:cNvSpPr/>
          <p:nvPr/>
        </p:nvSpPr>
        <p:spPr>
          <a:xfrm>
            <a:off x="6254696" y="2776684"/>
            <a:ext cx="1894114" cy="1719943"/>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latin typeface="Letter-join Print Plus 4" panose="02000805000000020003" pitchFamily="50" charset="0"/>
              </a:rPr>
              <a:t>Pronounce words and sounds clearly</a:t>
            </a:r>
          </a:p>
        </p:txBody>
      </p:sp>
      <p:sp>
        <p:nvSpPr>
          <p:cNvPr id="10" name="Oval 9"/>
          <p:cNvSpPr/>
          <p:nvPr/>
        </p:nvSpPr>
        <p:spPr>
          <a:xfrm>
            <a:off x="8263997" y="2776684"/>
            <a:ext cx="2018160" cy="1719943"/>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700">
                <a:solidFill>
                  <a:schemeClr val="tx1"/>
                </a:solidFill>
                <a:latin typeface="Letter-join Print Plus 4" panose="02000805000000020003" pitchFamily="50" charset="0"/>
              </a:rPr>
              <a:t>Model blending</a:t>
            </a:r>
          </a:p>
        </p:txBody>
      </p:sp>
    </p:spTree>
    <p:extLst>
      <p:ext uri="{BB962C8B-B14F-4D97-AF65-F5344CB8AC3E}">
        <p14:creationId xmlns:p14="http://schemas.microsoft.com/office/powerpoint/2010/main" val="39144892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752571"/>
          </a:xfrm>
        </p:spPr>
        <p:txBody>
          <a:bodyPr/>
          <a:lstStyle/>
          <a:p>
            <a:r>
              <a:rPr lang="en-GB">
                <a:latin typeface="Letter-join Print Plus 4" panose="02000805000000020003" pitchFamily="50" charset="0"/>
              </a:rPr>
              <a:t>Maths </a:t>
            </a:r>
          </a:p>
        </p:txBody>
      </p:sp>
      <p:pic>
        <p:nvPicPr>
          <p:cNvPr id="4" name="Picture 3"/>
          <p:cNvPicPr>
            <a:picLocks noChangeAspect="1"/>
          </p:cNvPicPr>
          <p:nvPr/>
        </p:nvPicPr>
        <p:blipFill rotWithShape="1">
          <a:blip r:embed="rId2"/>
          <a:srcRect l="13054"/>
          <a:stretch/>
        </p:blipFill>
        <p:spPr>
          <a:xfrm>
            <a:off x="3262489" y="1846960"/>
            <a:ext cx="7800109" cy="385900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3309" y="5306106"/>
            <a:ext cx="4298691" cy="1532867"/>
          </a:xfrm>
          <a:prstGeom prst="rect">
            <a:avLst/>
          </a:prstGeom>
        </p:spPr>
      </p:pic>
      <p:pic>
        <p:nvPicPr>
          <p:cNvPr id="6" name="Picture 5"/>
          <p:cNvPicPr>
            <a:picLocks noChangeAspect="1"/>
          </p:cNvPicPr>
          <p:nvPr/>
        </p:nvPicPr>
        <p:blipFill>
          <a:blip r:embed="rId4"/>
          <a:stretch>
            <a:fillRect/>
          </a:stretch>
        </p:blipFill>
        <p:spPr>
          <a:xfrm>
            <a:off x="2922934" y="5801493"/>
            <a:ext cx="4838700" cy="942975"/>
          </a:xfrm>
          <a:prstGeom prst="rect">
            <a:avLst/>
          </a:prstGeom>
        </p:spPr>
      </p:pic>
      <p:sp>
        <p:nvSpPr>
          <p:cNvPr id="7" name="Oval 6"/>
          <p:cNvSpPr/>
          <p:nvPr/>
        </p:nvSpPr>
        <p:spPr>
          <a:xfrm>
            <a:off x="170572" y="1847986"/>
            <a:ext cx="2620686" cy="950632"/>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latin typeface="Letter-join Print Plus 4" panose="02000805000000020003" pitchFamily="50" charset="0"/>
              </a:rPr>
              <a:t>Have a positive attitude</a:t>
            </a:r>
          </a:p>
        </p:txBody>
      </p:sp>
      <p:sp>
        <p:nvSpPr>
          <p:cNvPr id="9" name="Oval 8"/>
          <p:cNvSpPr/>
          <p:nvPr/>
        </p:nvSpPr>
        <p:spPr>
          <a:xfrm>
            <a:off x="170572" y="2834404"/>
            <a:ext cx="2620686" cy="950632"/>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latin typeface="Letter-join Print Plus 4" panose="02000805000000020003" pitchFamily="50" charset="0"/>
              </a:rPr>
              <a:t>Use maths vocabulary</a:t>
            </a:r>
          </a:p>
        </p:txBody>
      </p:sp>
      <p:sp>
        <p:nvSpPr>
          <p:cNvPr id="10" name="Oval 9"/>
          <p:cNvSpPr/>
          <p:nvPr/>
        </p:nvSpPr>
        <p:spPr>
          <a:xfrm>
            <a:off x="170572" y="3820822"/>
            <a:ext cx="2620686" cy="950632"/>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a:solidFill>
                  <a:schemeClr val="tx1"/>
                </a:solidFill>
                <a:latin typeface="Letter-join Print Plus 4" panose="02000805000000020003" pitchFamily="50" charset="0"/>
              </a:rPr>
              <a:t>Support with number formation and recognition</a:t>
            </a:r>
          </a:p>
        </p:txBody>
      </p:sp>
      <p:sp>
        <p:nvSpPr>
          <p:cNvPr id="11" name="Oval 10"/>
          <p:cNvSpPr/>
          <p:nvPr/>
        </p:nvSpPr>
        <p:spPr>
          <a:xfrm>
            <a:off x="170572" y="4802965"/>
            <a:ext cx="2620686" cy="950632"/>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latin typeface="Letter-join Print Plus 4" panose="02000805000000020003" pitchFamily="50" charset="0"/>
              </a:rPr>
              <a:t>Count anything and everything!</a:t>
            </a:r>
          </a:p>
        </p:txBody>
      </p:sp>
      <p:sp>
        <p:nvSpPr>
          <p:cNvPr id="12" name="Oval 11"/>
          <p:cNvSpPr/>
          <p:nvPr/>
        </p:nvSpPr>
        <p:spPr>
          <a:xfrm>
            <a:off x="170572" y="5797665"/>
            <a:ext cx="2620686" cy="950632"/>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solidFill>
                  <a:schemeClr val="tx1"/>
                </a:solidFill>
                <a:latin typeface="Letter-join Print Plus 4" panose="02000805000000020003" pitchFamily="50" charset="0"/>
              </a:rPr>
              <a:t>Play games!</a:t>
            </a:r>
          </a:p>
        </p:txBody>
      </p:sp>
    </p:spTree>
    <p:extLst>
      <p:ext uri="{BB962C8B-B14F-4D97-AF65-F5344CB8AC3E}">
        <p14:creationId xmlns:p14="http://schemas.microsoft.com/office/powerpoint/2010/main" val="523447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752571"/>
          </a:xfrm>
        </p:spPr>
        <p:txBody>
          <a:bodyPr/>
          <a:lstStyle/>
          <a:p>
            <a:r>
              <a:rPr lang="en-GB">
                <a:latin typeface="Letter-join Print Plus 4" panose="02000805000000020003" pitchFamily="50" charset="0"/>
              </a:rPr>
              <a:t>Reception baseline assessment </a:t>
            </a:r>
          </a:p>
        </p:txBody>
      </p:sp>
      <p:sp>
        <p:nvSpPr>
          <p:cNvPr id="3" name="Content Placeholder 2"/>
          <p:cNvSpPr>
            <a:spLocks noGrp="1"/>
          </p:cNvSpPr>
          <p:nvPr>
            <p:ph idx="1"/>
          </p:nvPr>
        </p:nvSpPr>
        <p:spPr>
          <a:xfrm>
            <a:off x="581192" y="1861841"/>
            <a:ext cx="11029615" cy="4441977"/>
          </a:xfrm>
        </p:spPr>
        <p:txBody>
          <a:bodyPr>
            <a:noAutofit/>
          </a:bodyPr>
          <a:lstStyle/>
          <a:p>
            <a:pPr marL="0" indent="0">
              <a:buNone/>
            </a:pPr>
            <a:r>
              <a:rPr lang="en-GB" sz="2400">
                <a:latin typeface="Letter-join Print Plus 4" panose="02000805000000020003" pitchFamily="50" charset="0"/>
              </a:rPr>
              <a:t>The RBA is a short, interactive and practical assessment of your child’s early literacy, communication, language and mathematics skills when they begin school, using materials that most children of your child’s age will be familiar with. It became statutory for all schools from September 2021.</a:t>
            </a:r>
          </a:p>
          <a:p>
            <a:pPr marL="0" indent="0">
              <a:buNone/>
            </a:pPr>
            <a:endParaRPr lang="en-GB" sz="2400">
              <a:latin typeface="Letter-join Print Plus 4" panose="02000805000000020003" pitchFamily="50" charset="0"/>
            </a:endParaRPr>
          </a:p>
          <a:p>
            <a:pPr marL="0" indent="0">
              <a:buNone/>
            </a:pPr>
            <a:r>
              <a:rPr lang="en-GB" sz="2400" b="1">
                <a:latin typeface="Letter-join Print Plus 4" panose="02000805000000020003" pitchFamily="50" charset="0"/>
              </a:rPr>
              <a:t>What does the RBA mean for my child?</a:t>
            </a:r>
          </a:p>
          <a:p>
            <a:pPr marL="0" indent="0">
              <a:buNone/>
            </a:pPr>
            <a:r>
              <a:rPr lang="en-GB" sz="2400">
                <a:latin typeface="Letter-join Print Plus 4" panose="02000805000000020003" pitchFamily="50" charset="0"/>
              </a:rPr>
              <a:t>The RBA is not about judging or labelling your child or putting them under any pressure. Your child cannot ‘pass’ or ‘fail’ the assessment. Its main purpose is to create a starting point to measure the progress schools make with their pupils. </a:t>
            </a:r>
          </a:p>
        </p:txBody>
      </p:sp>
    </p:spTree>
    <p:extLst>
      <p:ext uri="{BB962C8B-B14F-4D97-AF65-F5344CB8AC3E}">
        <p14:creationId xmlns:p14="http://schemas.microsoft.com/office/powerpoint/2010/main" val="4264791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375584"/>
            <a:ext cx="11029616" cy="1013800"/>
          </a:xfrm>
        </p:spPr>
        <p:txBody>
          <a:bodyPr/>
          <a:lstStyle/>
          <a:p>
            <a:r>
              <a:rPr lang="en-GB">
                <a:latin typeface="Letter-join Print Plus 4" panose="02000805000000020003" pitchFamily="50" charset="0"/>
              </a:rPr>
              <a:t>PE</a:t>
            </a:r>
          </a:p>
        </p:txBody>
      </p:sp>
      <p:sp>
        <p:nvSpPr>
          <p:cNvPr id="3" name="Content Placeholder 2"/>
          <p:cNvSpPr>
            <a:spLocks noGrp="1"/>
          </p:cNvSpPr>
          <p:nvPr>
            <p:ph idx="1"/>
          </p:nvPr>
        </p:nvSpPr>
        <p:spPr>
          <a:xfrm>
            <a:off x="464767" y="2006325"/>
            <a:ext cx="11262465" cy="4677504"/>
          </a:xfrm>
        </p:spPr>
        <p:txBody>
          <a:bodyPr>
            <a:normAutofit fontScale="92500" lnSpcReduction="20000"/>
          </a:bodyPr>
          <a:lstStyle/>
          <a:p>
            <a:pPr marL="45720" indent="0">
              <a:buNone/>
            </a:pPr>
            <a:r>
              <a:rPr lang="en-GB" sz="2600">
                <a:latin typeface="Letter-join Print Plus 4" panose="02000805000000020003" pitchFamily="50" charset="0"/>
              </a:rPr>
              <a:t>Children will have PE lessons every week. Children must come to school wearing their PE kit on these days. </a:t>
            </a:r>
          </a:p>
          <a:p>
            <a:pPr marL="45720" indent="0">
              <a:buNone/>
            </a:pPr>
            <a:r>
              <a:rPr lang="en-GB" sz="2600">
                <a:latin typeface="Letter-join Print Plus 4" panose="02000805000000020003" pitchFamily="50" charset="0"/>
              </a:rPr>
              <a:t>When the weather allows, this will be outside so please ensure the children have warm layers as it gets colder. </a:t>
            </a:r>
          </a:p>
          <a:p>
            <a:pPr marL="45720" indent="0">
              <a:buNone/>
            </a:pPr>
            <a:endParaRPr lang="en-GB" sz="2400">
              <a:latin typeface="Letter-join Print Plus 4" panose="02000805000000020003" pitchFamily="50" charset="0"/>
            </a:endParaRPr>
          </a:p>
          <a:p>
            <a:pPr marL="305435" lvl="0" indent="-305435" fontAlgn="t">
              <a:lnSpc>
                <a:spcPct val="100000"/>
              </a:lnSpc>
              <a:spcBef>
                <a:spcPts val="0"/>
              </a:spcBef>
            </a:pPr>
            <a:r>
              <a:rPr lang="en-GB" sz="2400">
                <a:latin typeface="Letter-join Print Plus 4" panose="02000805000000020003" pitchFamily="50" charset="0"/>
              </a:rPr>
              <a:t>Plain navy or black </a:t>
            </a:r>
            <a:r>
              <a:rPr lang="en-GB" sz="2400" b="1">
                <a:latin typeface="Letter-join Print Plus 4" panose="02000805000000020003" pitchFamily="50" charset="0"/>
              </a:rPr>
              <a:t>shorts</a:t>
            </a:r>
          </a:p>
          <a:p>
            <a:pPr marL="305435" indent="-305435" fontAlgn="t">
              <a:spcBef>
                <a:spcPts val="0"/>
              </a:spcBef>
            </a:pPr>
            <a:r>
              <a:rPr lang="en-GB" sz="2400">
                <a:latin typeface="Letter-join Print Plus 4" panose="02000805000000020003" pitchFamily="50" charset="0"/>
              </a:rPr>
              <a:t>Plain Yellow or white T-Shirt </a:t>
            </a:r>
          </a:p>
          <a:p>
            <a:pPr marL="0" indent="0">
              <a:spcBef>
                <a:spcPts val="0"/>
              </a:spcBef>
              <a:buNone/>
            </a:pPr>
            <a:r>
              <a:rPr lang="en-GB" sz="2400">
                <a:latin typeface="Letter-join Print Plus 4" panose="02000805000000020003" pitchFamily="50" charset="0"/>
              </a:rPr>
              <a:t>    (With or without school Logo)</a:t>
            </a:r>
            <a:endParaRPr lang="en-GB">
              <a:latin typeface="Letter-join Print Plus 4" panose="02000805000000020003" pitchFamily="50" charset="0"/>
            </a:endParaRPr>
          </a:p>
          <a:p>
            <a:pPr marL="305435" lvl="0" indent="-305435" fontAlgn="t">
              <a:lnSpc>
                <a:spcPct val="100000"/>
              </a:lnSpc>
              <a:spcBef>
                <a:spcPts val="0"/>
              </a:spcBef>
            </a:pPr>
            <a:r>
              <a:rPr lang="en-GB" sz="2400">
                <a:latin typeface="Letter-join Print Plus 4" panose="02000805000000020003" pitchFamily="50" charset="0"/>
              </a:rPr>
              <a:t>Trainers – ideally slip on or </a:t>
            </a:r>
            <a:r>
              <a:rPr lang="en-GB" sz="2400" err="1">
                <a:latin typeface="Letter-join Print Plus 4" panose="02000805000000020003" pitchFamily="50" charset="0"/>
              </a:rPr>
              <a:t>velcro</a:t>
            </a:r>
            <a:endParaRPr lang="en-GB" sz="2400">
              <a:latin typeface="Letter-join Print Plus 4" panose="02000805000000020003" pitchFamily="50" charset="0"/>
            </a:endParaRPr>
          </a:p>
          <a:p>
            <a:pPr marL="305435" indent="-305435" fontAlgn="t">
              <a:spcBef>
                <a:spcPts val="0"/>
              </a:spcBef>
            </a:pPr>
            <a:r>
              <a:rPr lang="en-GB" sz="2400">
                <a:latin typeface="Letter-join Print Plus 4" panose="02000805000000020003" pitchFamily="50" charset="0"/>
              </a:rPr>
              <a:t>Plain Black or navy tracksuit (no logos) </a:t>
            </a:r>
            <a:br>
              <a:rPr lang="en-GB" sz="2400">
                <a:latin typeface="Letter-join Print Plus 4" panose="02000805000000020003" pitchFamily="50" charset="0"/>
              </a:rPr>
            </a:br>
            <a:r>
              <a:rPr lang="en-GB" sz="2400">
                <a:latin typeface="Letter-join Print Plus 4" panose="02000805000000020003" pitchFamily="50" charset="0"/>
              </a:rPr>
              <a:t>(jogging bottoms and jumper) </a:t>
            </a:r>
          </a:p>
          <a:p>
            <a:pPr marL="305435" indent="-305435" fontAlgn="t">
              <a:spcBef>
                <a:spcPts val="0"/>
              </a:spcBef>
            </a:pPr>
            <a:r>
              <a:rPr lang="en-GB" sz="2400">
                <a:latin typeface="Letter-join Print Plus 4" panose="02000805000000020003" pitchFamily="50" charset="0"/>
              </a:rPr>
              <a:t>Earrings must be removed or covered by tape. Studs only.</a:t>
            </a:r>
          </a:p>
          <a:p>
            <a:pPr marL="305435" indent="-305435" fontAlgn="t"/>
            <a:r>
              <a:rPr lang="en-GB" sz="2400" b="1">
                <a:latin typeface="Letter-join Print Plus 4" panose="02000805000000020003" pitchFamily="50" charset="0"/>
              </a:rPr>
              <a:t>Long hair must be tied back at all times.</a:t>
            </a:r>
          </a:p>
          <a:p>
            <a:pPr marL="0" indent="0">
              <a:buNone/>
            </a:pPr>
            <a:endParaRPr lang="en-GB"/>
          </a:p>
        </p:txBody>
      </p:sp>
      <p:sp>
        <p:nvSpPr>
          <p:cNvPr id="4" name="Oval 3"/>
          <p:cNvSpPr/>
          <p:nvPr/>
        </p:nvSpPr>
        <p:spPr>
          <a:xfrm>
            <a:off x="7869382" y="3420910"/>
            <a:ext cx="4068559" cy="3155215"/>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3200">
                <a:solidFill>
                  <a:srgbClr val="FF0000"/>
                </a:solidFill>
                <a:latin typeface="Letter-join Print Plus 4"/>
              </a:rPr>
              <a:t>Kingfishers – Tuesday</a:t>
            </a:r>
            <a:br>
              <a:rPr lang="en-GB" sz="3200">
                <a:latin typeface="Letter-join Print Plus 4" panose="02000805000000020003" pitchFamily="50" charset="0"/>
              </a:rPr>
            </a:br>
            <a:br>
              <a:rPr lang="en-GB" sz="3200">
                <a:latin typeface="Letter-join Print Plus 4" panose="02000805000000020003" pitchFamily="50" charset="0"/>
              </a:rPr>
            </a:br>
            <a:r>
              <a:rPr lang="en-GB" sz="3200">
                <a:solidFill>
                  <a:srgbClr val="FF0000"/>
                </a:solidFill>
                <a:latin typeface="Letter-join Print Plus 4"/>
              </a:rPr>
              <a:t>Robins - Wednesday </a:t>
            </a:r>
            <a:endParaRPr lang="en-US">
              <a:latin typeface="Letter-join Print Plus 4"/>
            </a:endParaRPr>
          </a:p>
        </p:txBody>
      </p:sp>
      <p:pic>
        <p:nvPicPr>
          <p:cNvPr id="7" name="Picture 2" descr="https://www.pmgschoolwear.co.uk/images/shop/product/29238/1-large-style-watpts-pmg.jpg">
            <a:extLst>
              <a:ext uri="{FF2B5EF4-FFF2-40B4-BE49-F238E27FC236}">
                <a16:creationId xmlns:a16="http://schemas.microsoft.com/office/drawing/2014/main" id="{C9621B5D-7469-0F23-F8D3-06013124AF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0116" y="3121715"/>
            <a:ext cx="1462476" cy="1876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17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440899"/>
            <a:ext cx="11029616" cy="1013800"/>
          </a:xfrm>
        </p:spPr>
        <p:txBody>
          <a:bodyPr/>
          <a:lstStyle/>
          <a:p>
            <a:r>
              <a:rPr lang="en-GB">
                <a:latin typeface="Letter-join Print Plus 4" panose="02000805000000020003" pitchFamily="50" charset="0"/>
              </a:rPr>
              <a:t>Lunches, snacks and drinks</a:t>
            </a:r>
          </a:p>
        </p:txBody>
      </p:sp>
      <p:sp>
        <p:nvSpPr>
          <p:cNvPr id="3" name="Content Placeholder 2"/>
          <p:cNvSpPr>
            <a:spLocks noGrp="1"/>
          </p:cNvSpPr>
          <p:nvPr>
            <p:ph idx="1"/>
          </p:nvPr>
        </p:nvSpPr>
        <p:spPr>
          <a:xfrm>
            <a:off x="436813" y="1971949"/>
            <a:ext cx="11173995" cy="4509062"/>
          </a:xfrm>
        </p:spPr>
        <p:txBody>
          <a:bodyPr>
            <a:normAutofit/>
          </a:bodyPr>
          <a:lstStyle/>
          <a:p>
            <a:pPr marL="305435" indent="-305435">
              <a:buFont typeface="Calibri" panose="05020102010507070707" pitchFamily="18" charset="2"/>
              <a:buChar char="-"/>
            </a:pPr>
            <a:r>
              <a:rPr lang="en-US" sz="2400">
                <a:latin typeface="Letter-join Print Plus 4"/>
              </a:rPr>
              <a:t>Free daily hot meal at school.  We have a three-week rotating menu including two vegetarian options. These options can be found on the weekly newsletter and are ordered daily by the children.</a:t>
            </a:r>
            <a:endParaRPr lang="en-US"/>
          </a:p>
          <a:p>
            <a:pPr marL="305435" indent="-305435">
              <a:buFont typeface="Calibri" panose="05020102010507070707" pitchFamily="18" charset="2"/>
              <a:buChar char="-"/>
            </a:pPr>
            <a:r>
              <a:rPr lang="en-US" sz="2400">
                <a:latin typeface="Letter-join Print Plus 4"/>
              </a:rPr>
              <a:t>We also have free fruit which is provided daily, </a:t>
            </a:r>
            <a:endParaRPr lang="en-US" sz="2400">
              <a:highlight>
                <a:srgbClr val="FFFF00"/>
              </a:highlight>
              <a:latin typeface="Letter-join Print Plus 4"/>
            </a:endParaRPr>
          </a:p>
          <a:p>
            <a:pPr marL="305435" indent="-305435">
              <a:buFont typeface="Calibri" panose="05020102010507070707" pitchFamily="18" charset="2"/>
              <a:buChar char="-"/>
            </a:pPr>
            <a:r>
              <a:rPr lang="en-US" sz="2400">
                <a:latin typeface="Letter-join Print Plus 4"/>
              </a:rPr>
              <a:t>We have free daily milk for children up to the age of 5. Once they have turned 5, this can be purchased through the Cool Milk company. </a:t>
            </a:r>
          </a:p>
          <a:p>
            <a:pPr marL="305435" indent="-305435">
              <a:buFont typeface="Calibri" panose="05020102010507070707" pitchFamily="18" charset="2"/>
              <a:buChar char="-"/>
            </a:pPr>
            <a:r>
              <a:rPr lang="en-US" sz="2400">
                <a:latin typeface="Letter-join Print Plus 4"/>
              </a:rPr>
              <a:t>NAMED water bottle to be brought in daily.</a:t>
            </a:r>
            <a:endParaRPr lang="en-US" sz="2400">
              <a:latin typeface="Letter-join Print Plus 4" panose="02000805000000020003" pitchFamily="50" charset="0"/>
            </a:endParaRPr>
          </a:p>
          <a:p>
            <a:pPr marL="0" indent="0">
              <a:buNone/>
            </a:pPr>
            <a:endParaRPr lang="en-US" sz="2400">
              <a:latin typeface="Letter-join Print Plus 4" panose="02000805000000020003" pitchFamily="50" charset="0"/>
            </a:endParaRPr>
          </a:p>
          <a:p>
            <a:pPr marL="0" indent="0">
              <a:buNone/>
            </a:pPr>
            <a:endParaRPr lang="en-GB"/>
          </a:p>
        </p:txBody>
      </p:sp>
    </p:spTree>
    <p:extLst>
      <p:ext uri="{BB962C8B-B14F-4D97-AF65-F5344CB8AC3E}">
        <p14:creationId xmlns:p14="http://schemas.microsoft.com/office/powerpoint/2010/main" val="29042382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413398"/>
            <a:ext cx="11029616" cy="1013800"/>
          </a:xfrm>
        </p:spPr>
        <p:txBody>
          <a:bodyPr/>
          <a:lstStyle/>
          <a:p>
            <a:r>
              <a:rPr lang="en-GB">
                <a:latin typeface="Letter-join Print Plus 4" panose="02000805000000020003" pitchFamily="50" charset="0"/>
              </a:rPr>
              <a:t>Packed lunches </a:t>
            </a:r>
          </a:p>
        </p:txBody>
      </p:sp>
      <p:sp>
        <p:nvSpPr>
          <p:cNvPr id="3" name="Content Placeholder 2"/>
          <p:cNvSpPr>
            <a:spLocks noGrp="1"/>
          </p:cNvSpPr>
          <p:nvPr>
            <p:ph idx="1"/>
          </p:nvPr>
        </p:nvSpPr>
        <p:spPr>
          <a:xfrm>
            <a:off x="468897" y="1844293"/>
            <a:ext cx="10503903" cy="4857059"/>
          </a:xfrm>
        </p:spPr>
        <p:txBody>
          <a:bodyPr>
            <a:normAutofit/>
          </a:bodyPr>
          <a:lstStyle/>
          <a:p>
            <a:pPr marL="457200" indent="-457200">
              <a:buFont typeface="Calibri" panose="05020102010507070707" pitchFamily="18" charset="2"/>
              <a:buChar char="-"/>
            </a:pPr>
            <a:r>
              <a:rPr lang="en-GB" sz="2800">
                <a:solidFill>
                  <a:schemeClr val="tx1"/>
                </a:solidFill>
                <a:latin typeface="Letter-join Print Plus 4"/>
              </a:rPr>
              <a:t>Balanced and healthy (not too much)</a:t>
            </a:r>
          </a:p>
          <a:p>
            <a:pPr marL="457200" indent="-457200">
              <a:buFont typeface="Calibri" panose="05020102010507070707" pitchFamily="18" charset="2"/>
              <a:buChar char="-"/>
            </a:pPr>
            <a:r>
              <a:rPr lang="en-GB" sz="2800">
                <a:solidFill>
                  <a:srgbClr val="FF0000"/>
                </a:solidFill>
                <a:latin typeface="Letter-join Print Plus 4"/>
              </a:rPr>
              <a:t>No nut products </a:t>
            </a:r>
            <a:br>
              <a:rPr lang="en-GB" sz="2800">
                <a:latin typeface="Letter-join Print Plus 4" panose="02000805000000020003" pitchFamily="50" charset="0"/>
              </a:rPr>
            </a:br>
            <a:r>
              <a:rPr lang="en-GB" sz="2800">
                <a:solidFill>
                  <a:srgbClr val="FF0000"/>
                </a:solidFill>
                <a:latin typeface="Letter-join Print Plus 4"/>
              </a:rPr>
              <a:t>(including peanut butter and Nutella) </a:t>
            </a:r>
            <a:endParaRPr lang="en-GB" sz="2800">
              <a:solidFill>
                <a:schemeClr val="tx1"/>
              </a:solidFill>
              <a:latin typeface="Letter-join Print Plus 4"/>
            </a:endParaRPr>
          </a:p>
          <a:p>
            <a:pPr marL="457200" indent="-457200">
              <a:buFont typeface="Calibri" panose="05020102010507070707" pitchFamily="18" charset="2"/>
              <a:buChar char="-"/>
            </a:pPr>
            <a:r>
              <a:rPr lang="en-GB" sz="2800">
                <a:solidFill>
                  <a:schemeClr val="tx1"/>
                </a:solidFill>
                <a:latin typeface="Letter-join Print Plus 4"/>
              </a:rPr>
              <a:t>No chocolate bars and sweets</a:t>
            </a:r>
            <a:endParaRPr lang="en-GB" sz="2800">
              <a:solidFill>
                <a:schemeClr val="tx1"/>
              </a:solidFill>
              <a:latin typeface="Letter-join Print Plus 4" panose="02000805000000020003" pitchFamily="50" charset="0"/>
            </a:endParaRPr>
          </a:p>
          <a:p>
            <a:pPr marL="457200" indent="-457200">
              <a:buFont typeface="Calibri" panose="05020102010507070707" pitchFamily="18" charset="2"/>
              <a:buChar char="-"/>
            </a:pPr>
            <a:r>
              <a:rPr lang="en-GB" sz="2800">
                <a:solidFill>
                  <a:schemeClr val="tx1"/>
                </a:solidFill>
                <a:latin typeface="Letter-join Print Plus 4"/>
              </a:rPr>
              <a:t>Pots children can open independently</a:t>
            </a:r>
            <a:endParaRPr lang="en-GB" sz="2800">
              <a:solidFill>
                <a:schemeClr val="tx1"/>
              </a:solidFill>
              <a:latin typeface="Letter-join Print Plus 4" panose="02000805000000020003" pitchFamily="50" charset="0"/>
            </a:endParaRPr>
          </a:p>
          <a:p>
            <a:pPr marL="0" indent="0">
              <a:buNone/>
            </a:pPr>
            <a:endParaRPr lang="en-GB" sz="2800">
              <a:solidFill>
                <a:schemeClr val="tx1"/>
              </a:solidFill>
              <a:latin typeface="Letter-join Print Plus 4" panose="02000805000000020003" pitchFamily="50" charset="0"/>
            </a:endParaRPr>
          </a:p>
          <a:p>
            <a:pPr marL="0" indent="0">
              <a:buNone/>
            </a:pPr>
            <a:endParaRPr lang="en-GB" sz="2800">
              <a:solidFill>
                <a:schemeClr val="tx1"/>
              </a:solidFill>
              <a:latin typeface="Letter-join Print Plus 4" panose="02000805000000020003" pitchFamily="50" charset="0"/>
            </a:endParaRPr>
          </a:p>
        </p:txBody>
      </p:sp>
      <p:pic>
        <p:nvPicPr>
          <p:cNvPr id="4098" name="Picture 2" descr="Sainsbury's Peanut Butter Smooth 340g | Sainsbury'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82748" y="3230007"/>
            <a:ext cx="1200734" cy="120073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Nutella Hazelnut Spread (jar) - 15x350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12541" y="2016616"/>
            <a:ext cx="1244661" cy="1244661"/>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p:cNvCxnSpPr>
            <a:cxnSpLocks/>
          </p:cNvCxnSpPr>
          <p:nvPr/>
        </p:nvCxnSpPr>
        <p:spPr>
          <a:xfrm>
            <a:off x="10318181" y="2986899"/>
            <a:ext cx="1869289" cy="1727591"/>
          </a:xfrm>
          <a:prstGeom prst="line">
            <a:avLst/>
          </a:prstGeom>
          <a:ln w="127000">
            <a:solidFill>
              <a:srgbClr val="FF0000"/>
            </a:solidFill>
          </a:ln>
        </p:spPr>
        <p:style>
          <a:lnRef idx="3">
            <a:schemeClr val="accent1"/>
          </a:lnRef>
          <a:fillRef idx="0">
            <a:schemeClr val="accent1"/>
          </a:fillRef>
          <a:effectRef idx="2">
            <a:schemeClr val="accent1"/>
          </a:effectRef>
          <a:fontRef idx="minor">
            <a:schemeClr val="tx1"/>
          </a:fontRef>
        </p:style>
      </p:cxnSp>
      <p:cxnSp>
        <p:nvCxnSpPr>
          <p:cNvPr id="10" name="Straight Connector 9"/>
          <p:cNvCxnSpPr>
            <a:cxnSpLocks/>
          </p:cNvCxnSpPr>
          <p:nvPr/>
        </p:nvCxnSpPr>
        <p:spPr>
          <a:xfrm flipV="1">
            <a:off x="10472237" y="2923522"/>
            <a:ext cx="1634123" cy="1787095"/>
          </a:xfrm>
          <a:prstGeom prst="line">
            <a:avLst/>
          </a:prstGeom>
          <a:ln w="127000">
            <a:solidFill>
              <a:srgbClr val="FF0000"/>
            </a:solidFill>
          </a:ln>
        </p:spPr>
        <p:style>
          <a:lnRef idx="3">
            <a:schemeClr val="accent1"/>
          </a:lnRef>
          <a:fillRef idx="0">
            <a:schemeClr val="accent1"/>
          </a:fillRef>
          <a:effectRef idx="2">
            <a:schemeClr val="accent1"/>
          </a:effectRef>
          <a:fontRef idx="minor">
            <a:schemeClr val="tx1"/>
          </a:fontRef>
        </p:style>
      </p:cxnSp>
      <p:pic>
        <p:nvPicPr>
          <p:cNvPr id="1026" name="Picture 2" descr="Snickers Triple Treat Fruit &amp; Nut Chocolate Bar Snack 40g | Sainsbury's">
            <a:extLst>
              <a:ext uri="{FF2B5EF4-FFF2-40B4-BE49-F238E27FC236}">
                <a16:creationId xmlns:a16="http://schemas.microsoft.com/office/drawing/2014/main" id="{C9AD941B-162D-C794-1C29-34EE06C7024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889" t="30787" r="8333" b="40873"/>
          <a:stretch/>
        </p:blipFill>
        <p:spPr bwMode="auto">
          <a:xfrm rot="20010257">
            <a:off x="10181110" y="5856669"/>
            <a:ext cx="2216379" cy="7587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ruit &amp; Nut Mix Snack Pack - Whitworths">
            <a:extLst>
              <a:ext uri="{FF2B5EF4-FFF2-40B4-BE49-F238E27FC236}">
                <a16:creationId xmlns:a16="http://schemas.microsoft.com/office/drawing/2014/main" id="{83DBF857-648C-25F0-1070-8A400D8781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15175" y="4201387"/>
            <a:ext cx="1359146" cy="159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20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1" y="413398"/>
            <a:ext cx="11029616" cy="1013800"/>
          </a:xfrm>
        </p:spPr>
        <p:txBody>
          <a:bodyPr/>
          <a:lstStyle/>
          <a:p>
            <a:r>
              <a:rPr lang="en-GB">
                <a:latin typeface="Letter-join Print Plus 4" panose="02000805000000020003" pitchFamily="50" charset="0"/>
              </a:rPr>
              <a:t>Breakfast club</a:t>
            </a:r>
          </a:p>
        </p:txBody>
      </p:sp>
      <p:pic>
        <p:nvPicPr>
          <p:cNvPr id="6" name="Picture 5"/>
          <p:cNvPicPr>
            <a:picLocks noChangeAspect="1"/>
          </p:cNvPicPr>
          <p:nvPr/>
        </p:nvPicPr>
        <p:blipFill>
          <a:blip r:embed="rId3"/>
          <a:stretch>
            <a:fillRect/>
          </a:stretch>
        </p:blipFill>
        <p:spPr>
          <a:xfrm>
            <a:off x="4170948" y="-175798"/>
            <a:ext cx="8021052" cy="5014679"/>
          </a:xfrm>
          <a:prstGeom prst="rect">
            <a:avLst/>
          </a:prstGeom>
        </p:spPr>
      </p:pic>
      <p:sp>
        <p:nvSpPr>
          <p:cNvPr id="3" name="TextBox 2">
            <a:extLst>
              <a:ext uri="{FF2B5EF4-FFF2-40B4-BE49-F238E27FC236}">
                <a16:creationId xmlns:a16="http://schemas.microsoft.com/office/drawing/2014/main" id="{BE70935D-2790-DF50-9BB4-10ED72559D00}"/>
              </a:ext>
            </a:extLst>
          </p:cNvPr>
          <p:cNvSpPr txBox="1"/>
          <p:nvPr/>
        </p:nvSpPr>
        <p:spPr>
          <a:xfrm>
            <a:off x="376391" y="3924153"/>
            <a:ext cx="4707679"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t>Email: </a:t>
            </a:r>
            <a:r>
              <a:rPr lang="en-US" sz="2400">
                <a:hlinkClick r:id="rId4"/>
              </a:rPr>
              <a:t>breakfastclub@wat.cambrianlt.org</a:t>
            </a:r>
            <a:endParaRPr lang="en-US" sz="2400"/>
          </a:p>
          <a:p>
            <a:r>
              <a:rPr lang="en-US" sz="2400"/>
              <a:t>To book a place on a one-off or ongoing basis. </a:t>
            </a:r>
          </a:p>
        </p:txBody>
      </p:sp>
    </p:spTree>
    <p:extLst>
      <p:ext uri="{BB962C8B-B14F-4D97-AF65-F5344CB8AC3E}">
        <p14:creationId xmlns:p14="http://schemas.microsoft.com/office/powerpoint/2010/main" val="4193963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429440"/>
            <a:ext cx="11029616" cy="1013800"/>
          </a:xfrm>
        </p:spPr>
        <p:txBody>
          <a:bodyPr/>
          <a:lstStyle/>
          <a:p>
            <a:r>
              <a:rPr lang="en-GB">
                <a:latin typeface="Letter-join Print Plus 4" panose="02000805000000020003" pitchFamily="50" charset="0"/>
              </a:rPr>
              <a:t>Uniform</a:t>
            </a:r>
          </a:p>
        </p:txBody>
      </p:sp>
      <p:sp>
        <p:nvSpPr>
          <p:cNvPr id="3" name="Content Placeholder 2"/>
          <p:cNvSpPr>
            <a:spLocks noGrp="1"/>
          </p:cNvSpPr>
          <p:nvPr>
            <p:ph idx="1"/>
          </p:nvPr>
        </p:nvSpPr>
        <p:spPr>
          <a:xfrm>
            <a:off x="581192" y="1996012"/>
            <a:ext cx="11029615" cy="4861988"/>
          </a:xfrm>
        </p:spPr>
        <p:txBody>
          <a:bodyPr>
            <a:normAutofit fontScale="92500" lnSpcReduction="10000"/>
          </a:bodyPr>
          <a:lstStyle/>
          <a:p>
            <a:pPr marL="45720" indent="0">
              <a:buNone/>
            </a:pPr>
            <a:r>
              <a:rPr lang="en-GB" sz="2400" b="1">
                <a:latin typeface="Letter-join Print Plus 4" panose="02000805000000020003" pitchFamily="50" charset="0"/>
              </a:rPr>
              <a:t>School Uniform:</a:t>
            </a:r>
          </a:p>
          <a:p>
            <a:pPr marL="305435" lvl="0" indent="-305435" fontAlgn="t">
              <a:lnSpc>
                <a:spcPct val="100000"/>
              </a:lnSpc>
              <a:spcBef>
                <a:spcPts val="0"/>
              </a:spcBef>
            </a:pPr>
            <a:r>
              <a:rPr lang="en-GB" sz="2400" b="1">
                <a:latin typeface="Letter-join Print Plus 4" panose="02000805000000020003" pitchFamily="50" charset="0"/>
              </a:rPr>
              <a:t>Blue sweatshirt/cardigan with or without the school logo</a:t>
            </a:r>
          </a:p>
          <a:p>
            <a:pPr marL="305435" lvl="0" indent="-305435" fontAlgn="t">
              <a:lnSpc>
                <a:spcPct val="100000"/>
              </a:lnSpc>
              <a:spcBef>
                <a:spcPts val="0"/>
              </a:spcBef>
            </a:pPr>
            <a:r>
              <a:rPr lang="en-GB" sz="2400" b="1">
                <a:latin typeface="Letter-join Print Plus 4" panose="02000805000000020003" pitchFamily="50" charset="0"/>
              </a:rPr>
              <a:t>White or blue polo shirt </a:t>
            </a:r>
          </a:p>
          <a:p>
            <a:pPr marL="305435" lvl="0" indent="-305435" fontAlgn="t">
              <a:lnSpc>
                <a:spcPct val="100000"/>
              </a:lnSpc>
              <a:spcBef>
                <a:spcPts val="0"/>
              </a:spcBef>
            </a:pPr>
            <a:r>
              <a:rPr lang="en-GB" sz="2400" b="1">
                <a:latin typeface="Letter-join Print Plus 4" panose="02000805000000020003" pitchFamily="50" charset="0"/>
              </a:rPr>
              <a:t>Grey trousers or shorts</a:t>
            </a:r>
          </a:p>
          <a:p>
            <a:pPr marL="305435" lvl="0" indent="-305435" fontAlgn="t">
              <a:lnSpc>
                <a:spcPct val="100000"/>
              </a:lnSpc>
              <a:spcBef>
                <a:spcPts val="0"/>
              </a:spcBef>
            </a:pPr>
            <a:r>
              <a:rPr lang="en-GB" sz="2400" b="1">
                <a:latin typeface="Letter-join Print Plus 4" panose="02000805000000020003" pitchFamily="50" charset="0"/>
              </a:rPr>
              <a:t>Grey skirt / pinafore dress / culottes (knee or below)</a:t>
            </a:r>
          </a:p>
          <a:p>
            <a:pPr marL="305435" lvl="0" indent="-305435" fontAlgn="t">
              <a:lnSpc>
                <a:spcPct val="100000"/>
              </a:lnSpc>
              <a:spcBef>
                <a:spcPts val="0"/>
              </a:spcBef>
            </a:pPr>
            <a:r>
              <a:rPr lang="en-GB" sz="2400" b="1">
                <a:latin typeface="Letter-join Print Plus 4" panose="02000805000000020003" pitchFamily="50" charset="0"/>
              </a:rPr>
              <a:t>Blue and white gingham dress for (late spring/summer) </a:t>
            </a:r>
          </a:p>
          <a:p>
            <a:pPr marL="305435" lvl="0" indent="-305435" fontAlgn="t">
              <a:lnSpc>
                <a:spcPct val="100000"/>
              </a:lnSpc>
              <a:spcBef>
                <a:spcPts val="0"/>
              </a:spcBef>
            </a:pPr>
            <a:r>
              <a:rPr lang="en-GB" sz="2400" b="1">
                <a:latin typeface="Letter-join Print Plus 4" panose="02000805000000020003" pitchFamily="50" charset="0"/>
              </a:rPr>
              <a:t>Plain white / black / Grey socks</a:t>
            </a:r>
          </a:p>
          <a:p>
            <a:pPr marL="305435" lvl="0" indent="-305435" fontAlgn="t">
              <a:lnSpc>
                <a:spcPct val="100000"/>
              </a:lnSpc>
              <a:spcBef>
                <a:spcPts val="0"/>
              </a:spcBef>
            </a:pPr>
            <a:r>
              <a:rPr lang="en-GB" sz="2400" b="1">
                <a:latin typeface="Letter-join Print Plus 4" panose="02000805000000020003" pitchFamily="50" charset="0"/>
              </a:rPr>
              <a:t>Black shoes/closed-toe sandals – ideally slip on or Velcro</a:t>
            </a:r>
            <a:br>
              <a:rPr lang="en-GB" sz="2400" b="1">
                <a:latin typeface="Letter-join Print Plus 4" panose="02000805000000020003" pitchFamily="50" charset="0"/>
              </a:rPr>
            </a:br>
            <a:r>
              <a:rPr lang="en-GB" sz="2400" b="1">
                <a:latin typeface="Letter-join Print Plus 4" panose="02000805000000020003" pitchFamily="50" charset="0"/>
              </a:rPr>
              <a:t> (not trainers)</a:t>
            </a:r>
          </a:p>
          <a:p>
            <a:pPr marL="0" indent="0" fontAlgn="t">
              <a:spcBef>
                <a:spcPts val="0"/>
              </a:spcBef>
              <a:buNone/>
            </a:pPr>
            <a:br>
              <a:rPr lang="en-GB" sz="2400" b="1">
                <a:latin typeface="Letter-join Print Plus 4" panose="02000805000000020003" pitchFamily="50" charset="0"/>
              </a:rPr>
            </a:br>
            <a:r>
              <a:rPr lang="en-GB" sz="2400" b="1">
                <a:latin typeface="Letter-join Print Plus 4" panose="02000805000000020003" pitchFamily="50" charset="0"/>
              </a:rPr>
              <a:t>  </a:t>
            </a:r>
            <a:endParaRPr lang="en-GB" sz="2400" b="1">
              <a:solidFill>
                <a:srgbClr val="FF0000"/>
              </a:solidFill>
              <a:latin typeface="Letter-join Print Plus 4" panose="02000805000000020003" pitchFamily="50" charset="0"/>
            </a:endParaRPr>
          </a:p>
          <a:p>
            <a:pPr marL="0" indent="0">
              <a:buNone/>
            </a:pPr>
            <a:r>
              <a:rPr lang="en-GB" sz="2400" b="1">
                <a:solidFill>
                  <a:srgbClr val="FF0000"/>
                </a:solidFill>
                <a:latin typeface="Letter-join Print Plus 4" panose="02000805000000020003" pitchFamily="50" charset="0"/>
              </a:rPr>
              <a:t>PLEASE ENSURE ALL CLOTHING IS LABELLED </a:t>
            </a:r>
          </a:p>
          <a:p>
            <a:pPr marL="0" indent="0">
              <a:buNone/>
            </a:pPr>
            <a:endParaRPr lang="en-GB"/>
          </a:p>
        </p:txBody>
      </p:sp>
      <p:pic>
        <p:nvPicPr>
          <p:cNvPr id="4" name="Picture 3"/>
          <p:cNvPicPr>
            <a:picLocks noChangeAspect="1"/>
          </p:cNvPicPr>
          <p:nvPr/>
        </p:nvPicPr>
        <p:blipFill>
          <a:blip r:embed="rId2"/>
          <a:stretch>
            <a:fillRect/>
          </a:stretch>
        </p:blipFill>
        <p:spPr>
          <a:xfrm>
            <a:off x="9680119" y="1914847"/>
            <a:ext cx="2159912" cy="2675712"/>
          </a:xfrm>
          <a:prstGeom prst="rect">
            <a:avLst/>
          </a:prstGeom>
        </p:spPr>
      </p:pic>
    </p:spTree>
    <p:extLst>
      <p:ext uri="{BB962C8B-B14F-4D97-AF65-F5344CB8AC3E}">
        <p14:creationId xmlns:p14="http://schemas.microsoft.com/office/powerpoint/2010/main" val="1870013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480087"/>
            <a:ext cx="11029616" cy="1013800"/>
          </a:xfrm>
        </p:spPr>
        <p:txBody>
          <a:bodyPr/>
          <a:lstStyle/>
          <a:p>
            <a:r>
              <a:rPr lang="en-GB">
                <a:latin typeface="Letter-join Print Plus 4" panose="02000805000000020003" pitchFamily="50" charset="0"/>
              </a:rPr>
              <a:t>What your child should bring</a:t>
            </a:r>
          </a:p>
        </p:txBody>
      </p:sp>
      <p:sp>
        <p:nvSpPr>
          <p:cNvPr id="3" name="Content Placeholder 2"/>
          <p:cNvSpPr>
            <a:spLocks noGrp="1"/>
          </p:cNvSpPr>
          <p:nvPr>
            <p:ph idx="1"/>
          </p:nvPr>
        </p:nvSpPr>
        <p:spPr/>
        <p:txBody>
          <a:bodyPr>
            <a:noAutofit/>
          </a:bodyPr>
          <a:lstStyle/>
          <a:p>
            <a:pPr marL="305435" indent="-305435"/>
            <a:r>
              <a:rPr lang="en-GB" sz="3200">
                <a:latin typeface="Letter-join Print Plus 4" panose="02000805000000020003" pitchFamily="50" charset="0"/>
              </a:rPr>
              <a:t>A named water bottle</a:t>
            </a:r>
            <a:endParaRPr lang="en-US">
              <a:latin typeface="Letter-join Print Plus 4" panose="02000805000000020003" pitchFamily="50" charset="0"/>
            </a:endParaRPr>
          </a:p>
          <a:p>
            <a:pPr marL="305435" indent="-305435"/>
            <a:r>
              <a:rPr lang="en-GB" sz="3200">
                <a:latin typeface="Letter-join Print Plus 4" panose="02000805000000020003" pitchFamily="50" charset="0"/>
              </a:rPr>
              <a:t>A named book bag </a:t>
            </a:r>
          </a:p>
          <a:p>
            <a:pPr marL="305435" indent="-305435"/>
            <a:r>
              <a:rPr lang="en-GB" sz="3200" b="1">
                <a:latin typeface="Letter-join Print Plus 4"/>
              </a:rPr>
              <a:t>A small named bag which includes a spare change of clothes (this can be left at school on their peg)</a:t>
            </a:r>
          </a:p>
          <a:p>
            <a:pPr marL="0" indent="0">
              <a:buNone/>
            </a:pPr>
            <a:r>
              <a:rPr lang="en-GB" sz="3200">
                <a:latin typeface="Letter-join Print Plus 4" panose="02000805000000020003" pitchFamily="50" charset="0"/>
              </a:rPr>
              <a:t>Weather permitting items: </a:t>
            </a:r>
          </a:p>
          <a:p>
            <a:pPr marL="305435" indent="-305435"/>
            <a:r>
              <a:rPr lang="en-GB" sz="3200">
                <a:latin typeface="Letter-join Print Plus 4" panose="02000805000000020003" pitchFamily="50" charset="0"/>
              </a:rPr>
              <a:t>A named raincoat</a:t>
            </a:r>
          </a:p>
          <a:p>
            <a:pPr marL="305435" indent="-305435"/>
            <a:r>
              <a:rPr lang="en-GB" sz="3200">
                <a:latin typeface="Letter-join Print Plus 4" panose="02000805000000020003" pitchFamily="50" charset="0"/>
              </a:rPr>
              <a:t>Named hat, scarf, gloves</a:t>
            </a:r>
          </a:p>
        </p:txBody>
      </p:sp>
    </p:spTree>
    <p:extLst>
      <p:ext uri="{BB962C8B-B14F-4D97-AF65-F5344CB8AC3E}">
        <p14:creationId xmlns:p14="http://schemas.microsoft.com/office/powerpoint/2010/main" val="27003146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A276E-521B-C54D-2EB8-A92E28E9A133}"/>
              </a:ext>
            </a:extLst>
          </p:cNvPr>
          <p:cNvSpPr>
            <a:spLocks noGrp="1"/>
          </p:cNvSpPr>
          <p:nvPr>
            <p:ph type="title"/>
          </p:nvPr>
        </p:nvSpPr>
        <p:spPr/>
        <p:txBody>
          <a:bodyPr/>
          <a:lstStyle/>
          <a:p>
            <a:r>
              <a:rPr lang="en-GB">
                <a:latin typeface="Letter-join Print Plus 4" panose="02000805000000020003" pitchFamily="50" charset="0"/>
              </a:rPr>
              <a:t>Trips</a:t>
            </a:r>
            <a:r>
              <a:rPr lang="en-GB"/>
              <a:t> </a:t>
            </a:r>
          </a:p>
        </p:txBody>
      </p:sp>
      <p:sp>
        <p:nvSpPr>
          <p:cNvPr id="3" name="Content Placeholder 2">
            <a:extLst>
              <a:ext uri="{FF2B5EF4-FFF2-40B4-BE49-F238E27FC236}">
                <a16:creationId xmlns:a16="http://schemas.microsoft.com/office/drawing/2014/main" id="{794F5E6D-42AB-5310-B42E-71539AD64237}"/>
              </a:ext>
            </a:extLst>
          </p:cNvPr>
          <p:cNvSpPr>
            <a:spLocks noGrp="1"/>
          </p:cNvSpPr>
          <p:nvPr>
            <p:ph idx="1"/>
          </p:nvPr>
        </p:nvSpPr>
        <p:spPr>
          <a:xfrm>
            <a:off x="400569" y="1960453"/>
            <a:ext cx="11029615" cy="3678303"/>
          </a:xfrm>
        </p:spPr>
        <p:txBody>
          <a:bodyPr/>
          <a:lstStyle/>
          <a:p>
            <a:pPr marL="305435" indent="-305435" fontAlgn="base">
              <a:buFont typeface="Arial" panose="020B0604020202020204" pitchFamily="34" charset="0"/>
              <a:buChar char="•"/>
            </a:pPr>
            <a:r>
              <a:rPr lang="en-GB" sz="2800" b="0" i="0" u="none" strike="noStrike">
                <a:solidFill>
                  <a:srgbClr val="000000"/>
                </a:solidFill>
                <a:effectLst/>
                <a:latin typeface="Letter-join Print Plus 4"/>
              </a:rPr>
              <a:t>We </a:t>
            </a:r>
            <a:r>
              <a:rPr lang="en-GB" sz="2800">
                <a:solidFill>
                  <a:srgbClr val="000000"/>
                </a:solidFill>
                <a:latin typeface="Letter-join Print Plus 4"/>
              </a:rPr>
              <a:t>will be planning a trip based on our paws, claws and whiskers topic in Term 6. </a:t>
            </a:r>
            <a:r>
              <a:rPr lang="en-US" sz="2800" b="0" i="0">
                <a:solidFill>
                  <a:srgbClr val="000000"/>
                </a:solidFill>
                <a:effectLst/>
                <a:latin typeface="Letter-join Print Plus 4"/>
              </a:rPr>
              <a:t>​</a:t>
            </a:r>
            <a:endParaRPr lang="en-US">
              <a:latin typeface="Letter-join Print Plus 4"/>
            </a:endParaRPr>
          </a:p>
          <a:p>
            <a:pPr marL="305435" indent="-305435" algn="l" rtl="0" fontAlgn="base">
              <a:buFont typeface="Arial" panose="020B0604020202020204" pitchFamily="34" charset="0"/>
              <a:buChar char="•"/>
            </a:pPr>
            <a:r>
              <a:rPr lang="en-GB" sz="2800" b="0" i="0" u="none" strike="noStrike">
                <a:solidFill>
                  <a:srgbClr val="000000"/>
                </a:solidFill>
                <a:effectLst/>
                <a:latin typeface="Letter-join Print Plus 4" panose="02000805000000020003" pitchFamily="50" charset="0"/>
              </a:rPr>
              <a:t>The trip will cost approximately £15-£20 depending on coach costs. </a:t>
            </a:r>
            <a:r>
              <a:rPr lang="en-US" sz="2800" b="0" i="0">
                <a:solidFill>
                  <a:srgbClr val="000000"/>
                </a:solidFill>
                <a:effectLst/>
                <a:latin typeface="Letter-join Print Plus 4" panose="02000805000000020003" pitchFamily="50" charset="0"/>
              </a:rPr>
              <a:t>​</a:t>
            </a:r>
          </a:p>
          <a:p>
            <a:pPr marL="305435" indent="-305435" algn="l" rtl="0" fontAlgn="base">
              <a:buFont typeface="Arial" panose="020B0604020202020204" pitchFamily="34" charset="0"/>
              <a:buChar char="•"/>
            </a:pPr>
            <a:r>
              <a:rPr lang="en-GB" sz="2800" b="0" i="0" u="none" strike="noStrike">
                <a:solidFill>
                  <a:srgbClr val="000000"/>
                </a:solidFill>
                <a:effectLst/>
                <a:latin typeface="Letter-join Print Plus 4" panose="02000805000000020003" pitchFamily="50" charset="0"/>
              </a:rPr>
              <a:t>More information will be available nearer the time.</a:t>
            </a:r>
            <a:endParaRPr lang="en-US" sz="2800" b="0" i="0">
              <a:solidFill>
                <a:srgbClr val="000000"/>
              </a:solidFill>
              <a:effectLst/>
              <a:latin typeface="Letter-join Print Plus 4" panose="02000805000000020003" pitchFamily="50" charset="0"/>
            </a:endParaRPr>
          </a:p>
          <a:p>
            <a:pPr marL="305435" indent="-305435"/>
            <a:endParaRPr lang="en-GB"/>
          </a:p>
        </p:txBody>
      </p:sp>
    </p:spTree>
    <p:extLst>
      <p:ext uri="{BB962C8B-B14F-4D97-AF65-F5344CB8AC3E}">
        <p14:creationId xmlns:p14="http://schemas.microsoft.com/office/powerpoint/2010/main" val="14668579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A276E-521B-C54D-2EB8-A92E28E9A133}"/>
              </a:ext>
            </a:extLst>
          </p:cNvPr>
          <p:cNvSpPr>
            <a:spLocks noGrp="1"/>
          </p:cNvSpPr>
          <p:nvPr>
            <p:ph type="title"/>
          </p:nvPr>
        </p:nvSpPr>
        <p:spPr/>
        <p:txBody>
          <a:bodyPr/>
          <a:lstStyle/>
          <a:p>
            <a:r>
              <a:rPr lang="en-GB">
                <a:latin typeface="Letter-join Print Plus 4"/>
              </a:rPr>
              <a:t>Your support</a:t>
            </a:r>
          </a:p>
        </p:txBody>
      </p:sp>
      <p:sp>
        <p:nvSpPr>
          <p:cNvPr id="3" name="Content Placeholder 2">
            <a:extLst>
              <a:ext uri="{FF2B5EF4-FFF2-40B4-BE49-F238E27FC236}">
                <a16:creationId xmlns:a16="http://schemas.microsoft.com/office/drawing/2014/main" id="{794F5E6D-42AB-5310-B42E-71539AD64237}"/>
              </a:ext>
            </a:extLst>
          </p:cNvPr>
          <p:cNvSpPr>
            <a:spLocks noGrp="1"/>
          </p:cNvSpPr>
          <p:nvPr>
            <p:ph idx="1"/>
          </p:nvPr>
        </p:nvSpPr>
        <p:spPr>
          <a:xfrm>
            <a:off x="445392" y="2435582"/>
            <a:ext cx="11029615" cy="4718208"/>
          </a:xfrm>
        </p:spPr>
        <p:txBody>
          <a:bodyPr/>
          <a:lstStyle/>
          <a:p>
            <a:pPr marL="0" indent="0" fontAlgn="base">
              <a:buNone/>
            </a:pPr>
            <a:r>
              <a:rPr lang="en-US" sz="2800">
                <a:solidFill>
                  <a:srgbClr val="000000"/>
                </a:solidFill>
                <a:latin typeface="Letter-join Print Plus 4"/>
              </a:rPr>
              <a:t>Thank you for all the help and support you have already given in preparing your child for their year in Reception.</a:t>
            </a:r>
            <a:endParaRPr lang="en-US" sz="2800" b="0" i="0">
              <a:solidFill>
                <a:srgbClr val="000000"/>
              </a:solidFill>
              <a:effectLst/>
              <a:latin typeface="Letter-join Print Plus 4" panose="02000805000000020003" pitchFamily="50" charset="0"/>
            </a:endParaRPr>
          </a:p>
          <a:p>
            <a:pPr marL="0" indent="0">
              <a:buNone/>
            </a:pPr>
            <a:endParaRPr lang="en-US" sz="2800">
              <a:solidFill>
                <a:srgbClr val="000000"/>
              </a:solidFill>
              <a:latin typeface="Letter-join Print Plus 4"/>
            </a:endParaRPr>
          </a:p>
          <a:p>
            <a:pPr marL="0" indent="0">
              <a:buNone/>
            </a:pPr>
            <a:r>
              <a:rPr lang="en-US" sz="2800">
                <a:solidFill>
                  <a:srgbClr val="000000"/>
                </a:solidFill>
                <a:latin typeface="Letter-join Print Plus 4"/>
              </a:rPr>
              <a:t>Please continue to support your child to independently:</a:t>
            </a:r>
          </a:p>
          <a:p>
            <a:pPr marL="305435" indent="-305435"/>
            <a:r>
              <a:rPr lang="en-US" sz="2800">
                <a:solidFill>
                  <a:srgbClr val="000000"/>
                </a:solidFill>
                <a:latin typeface="Letter-join Print Plus 4"/>
              </a:rPr>
              <a:t>put on and take off their jumpers and coats (including zips)</a:t>
            </a:r>
          </a:p>
          <a:p>
            <a:pPr marL="305435" indent="-305435"/>
            <a:r>
              <a:rPr lang="en-US" sz="2800">
                <a:solidFill>
                  <a:srgbClr val="000000"/>
                </a:solidFill>
                <a:latin typeface="Letter-join Print Plus 4"/>
              </a:rPr>
              <a:t>use the toilet and wash their hands</a:t>
            </a:r>
          </a:p>
          <a:p>
            <a:pPr marL="305435" indent="-305435"/>
            <a:r>
              <a:rPr lang="en-US" sz="2800">
                <a:solidFill>
                  <a:srgbClr val="000000"/>
                </a:solidFill>
                <a:latin typeface="Letter-join Print Plus 4"/>
              </a:rPr>
              <a:t>use a knife and fork when eating hot food</a:t>
            </a:r>
          </a:p>
          <a:p>
            <a:pPr marL="0" indent="0">
              <a:buNone/>
            </a:pPr>
            <a:endParaRPr lang="en-US" sz="2800">
              <a:solidFill>
                <a:srgbClr val="000000"/>
              </a:solidFill>
              <a:latin typeface="Letter-join Print Plus 4"/>
            </a:endParaRPr>
          </a:p>
          <a:p>
            <a:pPr marL="0" indent="0">
              <a:buNone/>
            </a:pPr>
            <a:endParaRPr lang="en-US" sz="2800">
              <a:solidFill>
                <a:srgbClr val="000000"/>
              </a:solidFill>
              <a:latin typeface="Letter-join Print Plus 4"/>
            </a:endParaRPr>
          </a:p>
          <a:p>
            <a:pPr marL="305435" indent="-305435"/>
            <a:endParaRPr lang="en-GB"/>
          </a:p>
        </p:txBody>
      </p:sp>
    </p:spTree>
    <p:extLst>
      <p:ext uri="{BB962C8B-B14F-4D97-AF65-F5344CB8AC3E}">
        <p14:creationId xmlns:p14="http://schemas.microsoft.com/office/powerpoint/2010/main" val="657727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A276E-521B-C54D-2EB8-A92E28E9A133}"/>
              </a:ext>
            </a:extLst>
          </p:cNvPr>
          <p:cNvSpPr>
            <a:spLocks noGrp="1"/>
          </p:cNvSpPr>
          <p:nvPr>
            <p:ph type="title"/>
          </p:nvPr>
        </p:nvSpPr>
        <p:spPr/>
        <p:txBody>
          <a:bodyPr/>
          <a:lstStyle/>
          <a:p>
            <a:r>
              <a:rPr lang="en-GB">
                <a:latin typeface="Letter-join Print Plus 4"/>
              </a:rPr>
              <a:t>Your support</a:t>
            </a:r>
          </a:p>
        </p:txBody>
      </p:sp>
      <p:sp>
        <p:nvSpPr>
          <p:cNvPr id="3" name="Content Placeholder 2">
            <a:extLst>
              <a:ext uri="{FF2B5EF4-FFF2-40B4-BE49-F238E27FC236}">
                <a16:creationId xmlns:a16="http://schemas.microsoft.com/office/drawing/2014/main" id="{794F5E6D-42AB-5310-B42E-71539AD64237}"/>
              </a:ext>
            </a:extLst>
          </p:cNvPr>
          <p:cNvSpPr>
            <a:spLocks noGrp="1"/>
          </p:cNvSpPr>
          <p:nvPr>
            <p:ph idx="1"/>
          </p:nvPr>
        </p:nvSpPr>
        <p:spPr>
          <a:xfrm>
            <a:off x="472286" y="2695559"/>
            <a:ext cx="11029615" cy="4718208"/>
          </a:xfrm>
        </p:spPr>
        <p:txBody>
          <a:bodyPr>
            <a:normAutofit fontScale="77500" lnSpcReduction="20000"/>
          </a:bodyPr>
          <a:lstStyle/>
          <a:p>
            <a:pPr marL="0" indent="0">
              <a:buNone/>
            </a:pPr>
            <a:r>
              <a:rPr lang="en-US" sz="2800">
                <a:solidFill>
                  <a:srgbClr val="000000"/>
                </a:solidFill>
                <a:latin typeface="Letter-join Print Plus 4"/>
              </a:rPr>
              <a:t>We want to build a strong relationship between home and school. Please help us to support your child to thrive by:</a:t>
            </a:r>
            <a:endParaRPr lang="en-US"/>
          </a:p>
          <a:p>
            <a:pPr marL="457200" indent="-457200"/>
            <a:r>
              <a:rPr lang="en-US" sz="2800" b="1">
                <a:solidFill>
                  <a:srgbClr val="000000"/>
                </a:solidFill>
                <a:latin typeface="Letter-join Print Plus 4"/>
              </a:rPr>
              <a:t>Talking </a:t>
            </a:r>
            <a:r>
              <a:rPr lang="en-US" sz="2800">
                <a:solidFill>
                  <a:srgbClr val="000000"/>
                </a:solidFill>
                <a:latin typeface="Letter-join Print Plus 4"/>
              </a:rPr>
              <a:t>– about anything and everything!</a:t>
            </a:r>
          </a:p>
          <a:p>
            <a:pPr marL="457200" indent="-457200"/>
            <a:r>
              <a:rPr lang="en-US" sz="2800" b="1">
                <a:solidFill>
                  <a:srgbClr val="000000"/>
                </a:solidFill>
                <a:latin typeface="Letter-join Print Plus 4"/>
              </a:rPr>
              <a:t>Reading</a:t>
            </a:r>
            <a:r>
              <a:rPr lang="en-US" sz="2800">
                <a:solidFill>
                  <a:srgbClr val="000000"/>
                </a:solidFill>
                <a:latin typeface="Letter-join Print Plus 4"/>
              </a:rPr>
              <a:t> – sharing books every day provides quality time, improves your child's love of words and books, develops spoken language and vocabulary, and ignites a passion for their own stories and writing</a:t>
            </a:r>
          </a:p>
          <a:p>
            <a:pPr marL="457200" indent="-457200"/>
            <a:r>
              <a:rPr lang="en-US" sz="2800" b="1" err="1">
                <a:solidFill>
                  <a:srgbClr val="000000"/>
                </a:solidFill>
                <a:latin typeface="Letter-join Print Plus 4"/>
              </a:rPr>
              <a:t>Maths</a:t>
            </a:r>
            <a:r>
              <a:rPr lang="en-US" sz="2800">
                <a:solidFill>
                  <a:srgbClr val="000000"/>
                </a:solidFill>
                <a:latin typeface="Letter-join Print Plus 4"/>
              </a:rPr>
              <a:t> – look for opportunities to count, name shapes, sing nursery rhymes with numbers and counting, and know left and right</a:t>
            </a:r>
          </a:p>
          <a:p>
            <a:pPr marL="457200" indent="-457200"/>
            <a:r>
              <a:rPr lang="en-US" sz="2800" b="1">
                <a:solidFill>
                  <a:srgbClr val="000000"/>
                </a:solidFill>
                <a:latin typeface="Letter-join Print Plus 4"/>
              </a:rPr>
              <a:t>Communication</a:t>
            </a:r>
            <a:r>
              <a:rPr lang="en-US" sz="2800">
                <a:solidFill>
                  <a:srgbClr val="000000"/>
                </a:solidFill>
                <a:latin typeface="Letter-join Print Plus 4"/>
              </a:rPr>
              <a:t> – please check all the channels of communication we have at school: Class Dojo, emails from the office and old-fashioned letters in the book bag! Please let us know if anyone different is collecting your child. If they are not already on the approved pick-up list, we will need confirmation prior to collection</a:t>
            </a:r>
          </a:p>
          <a:p>
            <a:pPr marL="457200" indent="-457200"/>
            <a:r>
              <a:rPr lang="en-US" sz="2800" b="1">
                <a:solidFill>
                  <a:srgbClr val="000000"/>
                </a:solidFill>
                <a:latin typeface="Letter-join Print Plus 4"/>
              </a:rPr>
              <a:t>Readiness</a:t>
            </a:r>
            <a:r>
              <a:rPr lang="en-US" sz="2800">
                <a:solidFill>
                  <a:srgbClr val="000000"/>
                </a:solidFill>
                <a:latin typeface="Letter-join Print Plus 4"/>
              </a:rPr>
              <a:t> – please help your child to have the correct equipment for each day (book bag, water bottle, reading books when issued, and wearing PE kit on PE days)</a:t>
            </a:r>
          </a:p>
          <a:p>
            <a:pPr marL="0" indent="0">
              <a:buNone/>
            </a:pPr>
            <a:endParaRPr lang="en-US" sz="2800">
              <a:solidFill>
                <a:srgbClr val="000000"/>
              </a:solidFill>
              <a:latin typeface="Letter-join Print Plus 4"/>
            </a:endParaRPr>
          </a:p>
          <a:p>
            <a:pPr marL="0" indent="0">
              <a:buNone/>
            </a:pPr>
            <a:endParaRPr lang="en-US" sz="2800">
              <a:solidFill>
                <a:srgbClr val="000000"/>
              </a:solidFill>
              <a:latin typeface="Letter-join Print Plus 4"/>
            </a:endParaRPr>
          </a:p>
          <a:p>
            <a:pPr marL="0" indent="0">
              <a:buNone/>
            </a:pPr>
            <a:endParaRPr lang="en-US" sz="2800">
              <a:solidFill>
                <a:srgbClr val="000000"/>
              </a:solidFill>
              <a:latin typeface="Letter-join Print Plus 4"/>
            </a:endParaRPr>
          </a:p>
          <a:p>
            <a:pPr marL="305435" indent="-305435"/>
            <a:endParaRPr lang="en-GB"/>
          </a:p>
        </p:txBody>
      </p:sp>
    </p:spTree>
    <p:extLst>
      <p:ext uri="{BB962C8B-B14F-4D97-AF65-F5344CB8AC3E}">
        <p14:creationId xmlns:p14="http://schemas.microsoft.com/office/powerpoint/2010/main" val="9098753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Letter-join Print Plus 4" panose="02000805000000020003" pitchFamily="50" charset="0"/>
              </a:rPr>
              <a:t>Attendance/Absence </a:t>
            </a:r>
          </a:p>
        </p:txBody>
      </p:sp>
      <p:sp>
        <p:nvSpPr>
          <p:cNvPr id="3" name="Content Placeholder 2"/>
          <p:cNvSpPr>
            <a:spLocks noGrp="1"/>
          </p:cNvSpPr>
          <p:nvPr>
            <p:ph idx="1"/>
          </p:nvPr>
        </p:nvSpPr>
        <p:spPr>
          <a:xfrm>
            <a:off x="404950" y="2180496"/>
            <a:ext cx="11364684" cy="3678303"/>
          </a:xfrm>
        </p:spPr>
        <p:txBody>
          <a:bodyPr>
            <a:noAutofit/>
          </a:bodyPr>
          <a:lstStyle/>
          <a:p>
            <a:pPr marL="305435" indent="-305435">
              <a:buFont typeface="Arial" panose="020B0604020202020204" pitchFamily="34" charset="0"/>
              <a:buChar char="•"/>
            </a:pPr>
            <a:r>
              <a:rPr lang="en-US" sz="2400">
                <a:latin typeface="Letter-join Print Plus 4"/>
              </a:rPr>
              <a:t>If your child is going to be absent from school, you must ensure you have made contact with the school office </a:t>
            </a:r>
            <a:r>
              <a:rPr lang="en-US" sz="2400" b="1">
                <a:latin typeface="Letter-join Print Plus 4"/>
              </a:rPr>
              <a:t>before 9am</a:t>
            </a:r>
            <a:r>
              <a:rPr lang="en-US" sz="2400">
                <a:latin typeface="Letter-join Print Plus 4"/>
              </a:rPr>
              <a:t>. This can be by email or telephone.   </a:t>
            </a:r>
            <a:r>
              <a:rPr lang="en-GB" sz="2400" b="1">
                <a:solidFill>
                  <a:srgbClr val="FF0000"/>
                </a:solidFill>
                <a:latin typeface="Letter-join Print Plus 4"/>
              </a:rPr>
              <a:t>Absence@wat.cambrianlt.org</a:t>
            </a:r>
            <a:endParaRPr lang="en-US" sz="2400" b="1">
              <a:solidFill>
                <a:srgbClr val="FF0000"/>
              </a:solidFill>
              <a:latin typeface="Letter-join Print Plus 4"/>
            </a:endParaRPr>
          </a:p>
          <a:p>
            <a:pPr marL="305435" indent="-305435">
              <a:buFont typeface="Arial" panose="020B0604020202020204" pitchFamily="34" charset="0"/>
              <a:buChar char="•"/>
            </a:pPr>
            <a:r>
              <a:rPr lang="en-US" sz="2400">
                <a:latin typeface="Letter-join Print Plus 4"/>
              </a:rPr>
              <a:t>If we do not hear from a family, we will follow this up as it is our duty to safeguard every child. </a:t>
            </a:r>
          </a:p>
          <a:p>
            <a:pPr marL="305435" indent="-305435">
              <a:buFont typeface="Arial" panose="020B0604020202020204" pitchFamily="34" charset="0"/>
              <a:buChar char="•"/>
            </a:pPr>
            <a:r>
              <a:rPr lang="en-US" sz="2400">
                <a:latin typeface="Letter-join Print Plus 4"/>
              </a:rPr>
              <a:t>We monitor attendance on a half termly basis and send letters to parents where attendance is a concern.  This is a supportive approach, and we will always listen and offer advice and support where possible. </a:t>
            </a:r>
          </a:p>
          <a:p>
            <a:pPr marL="0" indent="0">
              <a:buNone/>
            </a:pPr>
            <a:endParaRPr lang="en-GB" sz="2000"/>
          </a:p>
        </p:txBody>
      </p:sp>
    </p:spTree>
    <p:extLst>
      <p:ext uri="{BB962C8B-B14F-4D97-AF65-F5344CB8AC3E}">
        <p14:creationId xmlns:p14="http://schemas.microsoft.com/office/powerpoint/2010/main" val="2557140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1" y="427836"/>
            <a:ext cx="11029616" cy="1013800"/>
          </a:xfrm>
        </p:spPr>
        <p:txBody>
          <a:bodyPr/>
          <a:lstStyle/>
          <a:p>
            <a:r>
              <a:rPr lang="en-US">
                <a:latin typeface="Letter-join Print Plus 4" panose="02000805000000020003" pitchFamily="50" charset="0"/>
              </a:rPr>
              <a:t>Administering medicine and any medical needs</a:t>
            </a:r>
            <a:endParaRPr lang="en-GB">
              <a:latin typeface="Letter-join Print Plus 4" panose="02000805000000020003" pitchFamily="50" charset="0"/>
            </a:endParaRPr>
          </a:p>
        </p:txBody>
      </p:sp>
      <p:sp>
        <p:nvSpPr>
          <p:cNvPr id="3" name="Content Placeholder 2"/>
          <p:cNvSpPr>
            <a:spLocks noGrp="1"/>
          </p:cNvSpPr>
          <p:nvPr>
            <p:ph idx="1"/>
          </p:nvPr>
        </p:nvSpPr>
        <p:spPr>
          <a:xfrm>
            <a:off x="583237" y="2217915"/>
            <a:ext cx="11029615" cy="3678303"/>
          </a:xfrm>
        </p:spPr>
        <p:txBody>
          <a:bodyPr>
            <a:noAutofit/>
          </a:bodyPr>
          <a:lstStyle/>
          <a:p>
            <a:pPr marL="0" indent="0">
              <a:buNone/>
            </a:pPr>
            <a:endParaRPr lang="en-US" sz="2400">
              <a:latin typeface="Letter-join Print Plus 4" panose="02000805000000020003" pitchFamily="50" charset="0"/>
            </a:endParaRPr>
          </a:p>
          <a:p>
            <a:pPr marL="305435" indent="-305435"/>
            <a:r>
              <a:rPr lang="en-US" sz="2400" err="1">
                <a:latin typeface="Letter-join Print Plus 4"/>
                <a:ea typeface="+mn-lt"/>
                <a:cs typeface="+mn-lt"/>
              </a:rPr>
              <a:t>Mrs</a:t>
            </a:r>
            <a:r>
              <a:rPr lang="en-US" sz="2400">
                <a:latin typeface="Letter-join Print Plus 4"/>
                <a:ea typeface="+mn-lt"/>
                <a:cs typeface="+mn-lt"/>
              </a:rPr>
              <a:t> Willison and </a:t>
            </a:r>
            <a:r>
              <a:rPr lang="en-US" sz="2400" err="1">
                <a:latin typeface="Letter-join Print Plus 4"/>
                <a:ea typeface="+mn-lt"/>
                <a:cs typeface="+mn-lt"/>
              </a:rPr>
              <a:t>Mrs</a:t>
            </a:r>
            <a:r>
              <a:rPr lang="en-US" sz="2400">
                <a:latin typeface="Letter-join Print Plus 4"/>
                <a:ea typeface="+mn-lt"/>
                <a:cs typeface="+mn-lt"/>
              </a:rPr>
              <a:t> Talbot can discuss any concerns or worries you may have regarding any medical needs and, if needed, liaise with the School Nurse and put an individual health care plan in place.</a:t>
            </a:r>
          </a:p>
          <a:p>
            <a:pPr marL="305435" indent="-305435"/>
            <a:r>
              <a:rPr lang="en-US" sz="2400">
                <a:latin typeface="Letter-join Print Plus 4" panose="02000805000000020003" pitchFamily="50" charset="0"/>
                <a:ea typeface="+mn-lt"/>
                <a:cs typeface="+mn-lt"/>
              </a:rPr>
              <a:t>Prescription medicines will only be administered at school where we have parents’ written consent via the Medication Consent Form and are in date, labelled and provided in the original container, as dispensed by the pharmacist, and include instructions for administration, dosage, and storage.</a:t>
            </a:r>
          </a:p>
          <a:p>
            <a:pPr marL="305435" indent="-305435"/>
            <a:r>
              <a:rPr lang="en-US" sz="2400">
                <a:latin typeface="Letter-join Print Plus 4" panose="02000805000000020003" pitchFamily="50" charset="0"/>
                <a:ea typeface="+mn-lt"/>
                <a:cs typeface="+mn-lt"/>
              </a:rPr>
              <a:t>When medication is given,  it is recorded on the Record of Medication Administration form at school.</a:t>
            </a:r>
          </a:p>
          <a:p>
            <a:pPr marL="0" indent="0">
              <a:buNone/>
            </a:pPr>
            <a:endParaRPr lang="en-GB" sz="2400"/>
          </a:p>
        </p:txBody>
      </p:sp>
    </p:spTree>
    <p:extLst>
      <p:ext uri="{BB962C8B-B14F-4D97-AF65-F5344CB8AC3E}">
        <p14:creationId xmlns:p14="http://schemas.microsoft.com/office/powerpoint/2010/main" val="35103997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1" y="440899"/>
            <a:ext cx="11029616" cy="1013800"/>
          </a:xfrm>
        </p:spPr>
        <p:txBody>
          <a:bodyPr/>
          <a:lstStyle/>
          <a:p>
            <a:r>
              <a:rPr lang="en-GB">
                <a:latin typeface="Letter-join Print Plus 4" panose="02000805000000020003" pitchFamily="50" charset="0"/>
              </a:rPr>
              <a:t>Important dates for this term</a:t>
            </a:r>
          </a:p>
        </p:txBody>
      </p:sp>
      <p:sp>
        <p:nvSpPr>
          <p:cNvPr id="3" name="Content Placeholder 2"/>
          <p:cNvSpPr>
            <a:spLocks noGrp="1"/>
          </p:cNvSpPr>
          <p:nvPr>
            <p:ph idx="1"/>
          </p:nvPr>
        </p:nvSpPr>
        <p:spPr>
          <a:xfrm>
            <a:off x="389603" y="1708203"/>
            <a:ext cx="11372091" cy="5519057"/>
          </a:xfrm>
        </p:spPr>
        <p:txBody>
          <a:bodyPr>
            <a:noAutofit/>
          </a:bodyPr>
          <a:lstStyle/>
          <a:p>
            <a:pPr marL="305435" indent="-305435"/>
            <a:endParaRPr lang="en-GB" sz="2200"/>
          </a:p>
          <a:p>
            <a:pPr marL="305435" indent="-305435"/>
            <a:endParaRPr lang="en-GB" sz="2200"/>
          </a:p>
          <a:p>
            <a:pPr marL="0" indent="0">
              <a:buNone/>
            </a:pPr>
            <a:endParaRPr lang="en-GB" sz="2200"/>
          </a:p>
        </p:txBody>
      </p:sp>
      <p:sp>
        <p:nvSpPr>
          <p:cNvPr id="6" name="Content Placeholder 2"/>
          <p:cNvSpPr txBox="1">
            <a:spLocks/>
          </p:cNvSpPr>
          <p:nvPr/>
        </p:nvSpPr>
        <p:spPr>
          <a:xfrm>
            <a:off x="6402871" y="1303560"/>
            <a:ext cx="4657014" cy="5410749"/>
          </a:xfrm>
          <a:prstGeom prst="rect">
            <a:avLst/>
          </a:prstGeom>
        </p:spPr>
        <p:txBody>
          <a:bodyPr vert="horz" lIns="91440" tIns="45720" rIns="91440" bIns="45720" rtlCol="0" anchor="ctr">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indent="0">
              <a:buFont typeface="Wingdings 2" panose="05020102010507070707" pitchFamily="18" charset="2"/>
              <a:buNone/>
            </a:pPr>
            <a:endParaRPr lang="en-GB"/>
          </a:p>
        </p:txBody>
      </p:sp>
      <p:sp>
        <p:nvSpPr>
          <p:cNvPr id="8" name="Content Placeholder 2"/>
          <p:cNvSpPr txBox="1">
            <a:spLocks/>
          </p:cNvSpPr>
          <p:nvPr/>
        </p:nvSpPr>
        <p:spPr>
          <a:xfrm>
            <a:off x="287277" y="1971002"/>
            <a:ext cx="6278880" cy="5119552"/>
          </a:xfrm>
          <a:prstGeom prst="rect">
            <a:avLst/>
          </a:prstGeom>
        </p:spPr>
        <p:txBody>
          <a:bodyPr vert="horz" lIns="91440" tIns="45720" rIns="91440" bIns="45720" rtlCol="0" anchor="ctr">
            <a:normAutofit/>
          </a:bodyPr>
          <a:lst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a:lstStyle>
          <a:p>
            <a:pPr marL="0" indent="0">
              <a:buNone/>
            </a:pPr>
            <a:endParaRPr lang="en-GB"/>
          </a:p>
        </p:txBody>
      </p:sp>
      <p:graphicFrame>
        <p:nvGraphicFramePr>
          <p:cNvPr id="4" name="Table 3">
            <a:extLst>
              <a:ext uri="{FF2B5EF4-FFF2-40B4-BE49-F238E27FC236}">
                <a16:creationId xmlns:a16="http://schemas.microsoft.com/office/drawing/2014/main" id="{E0AC19B7-092C-2110-53F8-2920CB6AB808}"/>
              </a:ext>
            </a:extLst>
          </p:cNvPr>
          <p:cNvGraphicFramePr>
            <a:graphicFrameLocks noGrp="1"/>
          </p:cNvGraphicFramePr>
          <p:nvPr>
            <p:extLst>
              <p:ext uri="{D42A27DB-BD31-4B8C-83A1-F6EECF244321}">
                <p14:modId xmlns:p14="http://schemas.microsoft.com/office/powerpoint/2010/main" val="83319432"/>
              </p:ext>
            </p:extLst>
          </p:nvPr>
        </p:nvGraphicFramePr>
        <p:xfrm>
          <a:off x="430306" y="2154734"/>
          <a:ext cx="11331388" cy="4053840"/>
        </p:xfrm>
        <a:graphic>
          <a:graphicData uri="http://schemas.openxmlformats.org/drawingml/2006/table">
            <a:tbl>
              <a:tblPr firstRow="1" bandRow="1">
                <a:tableStyleId>{5C22544A-7EE6-4342-B048-85BDC9FD1C3A}</a:tableStyleId>
              </a:tblPr>
              <a:tblGrid>
                <a:gridCol w="3236259">
                  <a:extLst>
                    <a:ext uri="{9D8B030D-6E8A-4147-A177-3AD203B41FA5}">
                      <a16:colId xmlns:a16="http://schemas.microsoft.com/office/drawing/2014/main" val="338091071"/>
                    </a:ext>
                  </a:extLst>
                </a:gridCol>
                <a:gridCol w="8095129">
                  <a:extLst>
                    <a:ext uri="{9D8B030D-6E8A-4147-A177-3AD203B41FA5}">
                      <a16:colId xmlns:a16="http://schemas.microsoft.com/office/drawing/2014/main" val="3946364525"/>
                    </a:ext>
                  </a:extLst>
                </a:gridCol>
              </a:tblGrid>
              <a:tr h="370840">
                <a:tc>
                  <a:txBody>
                    <a:bodyPr/>
                    <a:lstStyle/>
                    <a:p>
                      <a:endParaRPr lang="en-GB" sz="2800" b="0">
                        <a:latin typeface="Letter-join Print Plus 4"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800" b="0">
                        <a:solidFill>
                          <a:schemeClr val="tx1"/>
                        </a:solidFill>
                        <a:latin typeface="Letter-join Print Plus 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66052081"/>
                  </a:ext>
                </a:extLst>
              </a:tr>
              <a:tr h="370840">
                <a:tc>
                  <a:txBody>
                    <a:bodyPr/>
                    <a:lstStyle/>
                    <a:p>
                      <a:pPr marL="0" marR="0" lvl="0" indent="0" algn="l" rtl="0" eaLnBrk="1" fontAlgn="auto" latinLnBrk="0" hangingPunct="1">
                        <a:lnSpc>
                          <a:spcPct val="100000"/>
                        </a:lnSpc>
                        <a:spcBef>
                          <a:spcPts val="0"/>
                        </a:spcBef>
                        <a:spcAft>
                          <a:spcPts val="0"/>
                        </a:spcAft>
                        <a:buClrTx/>
                        <a:buSzTx/>
                        <a:buFontTx/>
                        <a:buNone/>
                      </a:pPr>
                      <a:r>
                        <a:rPr lang="en-GB" sz="2800" b="0">
                          <a:latin typeface="Letter-join Print Plus 4"/>
                        </a:rPr>
                        <a:t>Tues 15</a:t>
                      </a:r>
                      <a:r>
                        <a:rPr lang="en-GB" sz="2800" b="0" baseline="30000">
                          <a:latin typeface="Letter-join Print Plus 4"/>
                        </a:rPr>
                        <a:t>th</a:t>
                      </a:r>
                      <a:r>
                        <a:rPr lang="en-GB" sz="2800" b="0">
                          <a:latin typeface="Letter-join Print Plus 4"/>
                        </a:rPr>
                        <a:t> or </a:t>
                      </a:r>
                      <a:endParaRPr lang="en-US"/>
                    </a:p>
                    <a:p>
                      <a:pPr marL="0" marR="0" lvl="0" indent="0" algn="l">
                        <a:lnSpc>
                          <a:spcPct val="100000"/>
                        </a:lnSpc>
                        <a:spcBef>
                          <a:spcPts val="0"/>
                        </a:spcBef>
                        <a:spcAft>
                          <a:spcPts val="0"/>
                        </a:spcAft>
                        <a:buClrTx/>
                        <a:buSzTx/>
                        <a:buFontTx/>
                        <a:buNone/>
                      </a:pPr>
                      <a:r>
                        <a:rPr lang="en-GB" sz="2800" b="0">
                          <a:latin typeface="Letter-join Print Plus 4"/>
                        </a:rPr>
                        <a:t>Thurs 17</a:t>
                      </a:r>
                      <a:r>
                        <a:rPr lang="en-GB" sz="2800" b="0" baseline="30000">
                          <a:latin typeface="Letter-join Print Plus 4"/>
                        </a:rPr>
                        <a:t>th</a:t>
                      </a:r>
                      <a:r>
                        <a:rPr lang="en-GB" sz="2800" b="0">
                          <a:latin typeface="Letter-join Print Plus 4"/>
                        </a:rPr>
                        <a:t> October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800" b="0">
                          <a:latin typeface="Letter-join Print Plus 4" panose="02000805000000020003" pitchFamily="50" charset="0"/>
                        </a:rPr>
                        <a:t>Parents Evenings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4686393"/>
                  </a:ext>
                </a:extLst>
              </a:tr>
              <a:tr h="370840">
                <a:tc>
                  <a:txBody>
                    <a:bodyPr/>
                    <a:lstStyle/>
                    <a:p>
                      <a:pPr marL="0" marR="0" lvl="0" indent="0" algn="l" rtl="0" eaLnBrk="1" fontAlgn="auto" latinLnBrk="0" hangingPunct="1">
                        <a:lnSpc>
                          <a:spcPct val="100000"/>
                        </a:lnSpc>
                        <a:spcBef>
                          <a:spcPts val="0"/>
                        </a:spcBef>
                        <a:spcAft>
                          <a:spcPts val="0"/>
                        </a:spcAft>
                        <a:buClrTx/>
                        <a:buSzTx/>
                        <a:buFontTx/>
                        <a:buNone/>
                      </a:pPr>
                      <a:r>
                        <a:rPr lang="en-GB" sz="2800" b="0">
                          <a:latin typeface="Letter-join Print Plus 4"/>
                        </a:rPr>
                        <a:t>Fri 18</a:t>
                      </a:r>
                      <a:r>
                        <a:rPr lang="en-GB" sz="2800" b="0" baseline="30000">
                          <a:latin typeface="Letter-join Print Plus 4"/>
                        </a:rPr>
                        <a:t>th</a:t>
                      </a:r>
                      <a:r>
                        <a:rPr lang="en-GB" sz="2800" b="0">
                          <a:latin typeface="Letter-join Print Plus 4"/>
                        </a:rPr>
                        <a:t> October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800" b="0">
                          <a:latin typeface="Letter-join Print Plus 4" panose="02000805000000020003" pitchFamily="50" charset="0"/>
                        </a:rPr>
                        <a:t>Individual school photographs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71066349"/>
                  </a:ext>
                </a:extLst>
              </a:tr>
              <a:tr h="370840">
                <a:tc>
                  <a:txBody>
                    <a:bodyPr/>
                    <a:lstStyle/>
                    <a:p>
                      <a:r>
                        <a:rPr lang="en-GB" sz="2800" b="0">
                          <a:latin typeface="Letter-join Print Plus 4"/>
                        </a:rPr>
                        <a:t>Fri 25</a:t>
                      </a:r>
                      <a:r>
                        <a:rPr lang="en-GB" sz="2800" b="0" baseline="30000">
                          <a:latin typeface="Letter-join Print Plus 4"/>
                        </a:rPr>
                        <a:t>th</a:t>
                      </a:r>
                      <a:r>
                        <a:rPr lang="en-GB" sz="2800" b="0">
                          <a:latin typeface="Letter-join Print Plus 4"/>
                        </a:rPr>
                        <a:t> October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a:latin typeface="Letter-join Print Plus 4" panose="02000805000000020003" pitchFamily="50" charset="0"/>
                        </a:rPr>
                        <a:t>School INSET day – school closed to children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08233814"/>
                  </a:ext>
                </a:extLst>
              </a:tr>
              <a:tr h="370840">
                <a:tc>
                  <a:txBody>
                    <a:bodyPr/>
                    <a:lstStyle/>
                    <a:p>
                      <a:r>
                        <a:rPr lang="en-GB" sz="2800" b="0">
                          <a:latin typeface="Letter-join Print Plus 4"/>
                        </a:rPr>
                        <a:t>Mon 28</a:t>
                      </a:r>
                      <a:r>
                        <a:rPr lang="en-GB" sz="2800" b="0" baseline="30000">
                          <a:latin typeface="Letter-join Print Plus 4"/>
                        </a:rPr>
                        <a:t>th</a:t>
                      </a:r>
                      <a:r>
                        <a:rPr lang="en-GB" sz="2800" b="0">
                          <a:latin typeface="Letter-join Print Plus 4"/>
                        </a:rPr>
                        <a:t> October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a:latin typeface="Letter-join Print Plus 4" panose="02000805000000020003" pitchFamily="50" charset="0"/>
                        </a:rPr>
                        <a:t>Autumn Half Term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3564579"/>
                  </a:ext>
                </a:extLst>
              </a:tr>
              <a:tr h="370840">
                <a:tc>
                  <a:txBody>
                    <a:bodyPr/>
                    <a:lstStyle/>
                    <a:p>
                      <a:r>
                        <a:rPr lang="en-GB" sz="2800" b="0">
                          <a:latin typeface="Letter-join Print Plus 4"/>
                        </a:rPr>
                        <a:t>Mon 4</a:t>
                      </a:r>
                      <a:r>
                        <a:rPr lang="en-GB" sz="2800" b="0" baseline="30000">
                          <a:latin typeface="Letter-join Print Plus 4"/>
                        </a:rPr>
                        <a:t>th</a:t>
                      </a:r>
                      <a:r>
                        <a:rPr lang="en-GB" sz="2800" b="0">
                          <a:latin typeface="Letter-join Print Plus 4"/>
                        </a:rPr>
                        <a:t> November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a:latin typeface="Letter-join Print Plus 4" panose="02000805000000020003" pitchFamily="50" charset="0"/>
                        </a:rPr>
                        <a:t>School INSET day – school closed to children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94049391"/>
                  </a:ext>
                </a:extLst>
              </a:tr>
              <a:tr h="370840">
                <a:tc>
                  <a:txBody>
                    <a:bodyPr/>
                    <a:lstStyle/>
                    <a:p>
                      <a:r>
                        <a:rPr lang="en-GB" sz="2800" b="0">
                          <a:latin typeface="Letter-join Print Plus 4"/>
                        </a:rPr>
                        <a:t>Tues 5</a:t>
                      </a:r>
                      <a:r>
                        <a:rPr lang="en-GB" sz="2800" b="0" baseline="30000">
                          <a:latin typeface="Letter-join Print Plus 4"/>
                        </a:rPr>
                        <a:t>th</a:t>
                      </a:r>
                      <a:r>
                        <a:rPr lang="en-GB" sz="2800" b="0">
                          <a:latin typeface="Letter-join Print Plus 4"/>
                        </a:rPr>
                        <a:t> November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a:latin typeface="Letter-join Print Plus 4" panose="02000805000000020003" pitchFamily="50" charset="0"/>
                        </a:rPr>
                        <a:t>Return to school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10437364"/>
                  </a:ext>
                </a:extLst>
              </a:tr>
            </a:tbl>
          </a:graphicData>
        </a:graphic>
      </p:graphicFrame>
    </p:spTree>
    <p:extLst>
      <p:ext uri="{BB962C8B-B14F-4D97-AF65-F5344CB8AC3E}">
        <p14:creationId xmlns:p14="http://schemas.microsoft.com/office/powerpoint/2010/main" val="4741145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1191" y="2156405"/>
            <a:ext cx="11029615" cy="1497507"/>
          </a:xfrm>
        </p:spPr>
        <p:txBody>
          <a:bodyPr>
            <a:normAutofit fontScale="90000"/>
          </a:bodyPr>
          <a:lstStyle/>
          <a:p>
            <a:r>
              <a:rPr lang="en-GB">
                <a:latin typeface="Letter-join Print Plus 4"/>
              </a:rPr>
              <a:t>Thank you for coming. </a:t>
            </a:r>
            <a:br>
              <a:rPr lang="en-GB">
                <a:latin typeface="Letter-join Print Plus 4" panose="02000805000000020003" pitchFamily="50" charset="0"/>
              </a:rPr>
            </a:br>
            <a:br>
              <a:rPr lang="en-GB">
                <a:latin typeface="Letter-join Print Plus 4" panose="02000805000000020003" pitchFamily="50" charset="0"/>
              </a:rPr>
            </a:br>
            <a:r>
              <a:rPr lang="en-GB">
                <a:latin typeface="Letter-join Print Plus 4"/>
              </a:rPr>
              <a:t>we are looking forward to a great year together!</a:t>
            </a:r>
          </a:p>
        </p:txBody>
      </p:sp>
      <p:sp>
        <p:nvSpPr>
          <p:cNvPr id="5" name="Text Placeholder 4"/>
          <p:cNvSpPr>
            <a:spLocks noGrp="1"/>
          </p:cNvSpPr>
          <p:nvPr>
            <p:ph type="body" idx="1"/>
          </p:nvPr>
        </p:nvSpPr>
        <p:spPr/>
        <p:txBody>
          <a:bodyPr/>
          <a:lstStyle/>
          <a:p>
            <a:r>
              <a:rPr lang="en-GB">
                <a:latin typeface="Letter-join Print Plus 4" panose="02000805000000020003" pitchFamily="50" charset="0"/>
              </a:rPr>
              <a:t>Please feel free to catch us with any questions. </a:t>
            </a:r>
          </a:p>
        </p:txBody>
      </p:sp>
    </p:spTree>
    <p:extLst>
      <p:ext uri="{BB962C8B-B14F-4D97-AF65-F5344CB8AC3E}">
        <p14:creationId xmlns:p14="http://schemas.microsoft.com/office/powerpoint/2010/main" val="514491867"/>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66F1C100-1D2B-4BEA-AD01-C4F230B3B96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astmodified xmlns="1095825a-ff4a-4656-b561-bd0c70d70820" xsi:nil="true"/>
    <MigrationWizIdPermissions xmlns="1095825a-ff4a-4656-b561-bd0c70d70820" xsi:nil="true"/>
    <MigrationWizIdPermissionLevels xmlns="1095825a-ff4a-4656-b561-bd0c70d70820" xsi:nil="true"/>
    <MigrationWizIdDocumentLibraryPermissions xmlns="1095825a-ff4a-4656-b561-bd0c70d70820" xsi:nil="true"/>
    <TaxCatchAll xmlns="f7b32164-f257-4eb2-9bcc-3f72bf860f94" xsi:nil="true"/>
    <MigrationWizId xmlns="1095825a-ff4a-4656-b561-bd0c70d70820" xsi:nil="true"/>
    <MigrationWizIdSecurityGroups xmlns="1095825a-ff4a-4656-b561-bd0c70d70820" xsi:nil="true"/>
    <lcf76f155ced4ddcb4097134ff3c332f xmlns="1095825a-ff4a-4656-b561-bd0c70d70820">
      <Terms xmlns="http://schemas.microsoft.com/office/infopath/2007/PartnerControls"/>
    </lcf76f155ced4ddcb4097134ff3c332f>
    <_dlc_DocId xmlns="f7b32164-f257-4eb2-9bcc-3f72bf860f94">YQ52ZHAAKJQH-1793147830-353003</_dlc_DocId>
    <_dlc_DocIdUrl xmlns="f7b32164-f257-4eb2-9bcc-3f72bf860f94">
      <Url>https://fccoxonschuk.sharepoint.com/sites/WAT-StaffShared/_layouts/15/DocIdRedir.aspx?ID=YQ52ZHAAKJQH-1793147830-353003</Url>
      <Description>YQ52ZHAAKJQH-1793147830-353003</Description>
    </_dlc_DocIdUrl>
    <SharedWithUsers xmlns="f7b32164-f257-4eb2-9bcc-3f72bf860f94">
      <UserInfo>
        <DisplayName>Sarah Wilson</DisplayName>
        <AccountId>241</AccountId>
        <AccountType/>
      </UserInfo>
      <UserInfo>
        <DisplayName>Lisa Willison</DisplayName>
        <AccountId>264</AccountId>
        <AccountType/>
      </UserInfo>
      <UserInfo>
        <DisplayName>Jude Scutt | Shrivenham Headteacher</DisplayName>
        <AccountId>245</AccountId>
        <AccountType/>
      </UserInfo>
      <UserInfo>
        <DisplayName>Alice Simpson</DisplayName>
        <AccountId>272</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27448E626EB8B4DACACD9224AA7C803" ma:contentTypeVersion="24" ma:contentTypeDescription="Create a new document." ma:contentTypeScope="" ma:versionID="297223b2964b4b29278a3e55257e3c25">
  <xsd:schema xmlns:xsd="http://www.w3.org/2001/XMLSchema" xmlns:xs="http://www.w3.org/2001/XMLSchema" xmlns:p="http://schemas.microsoft.com/office/2006/metadata/properties" xmlns:ns2="1095825a-ff4a-4656-b561-bd0c70d70820" xmlns:ns3="f7b32164-f257-4eb2-9bcc-3f72bf860f94" targetNamespace="http://schemas.microsoft.com/office/2006/metadata/properties" ma:root="true" ma:fieldsID="e0f22ae09c002c117b7ac02a0616f7ae" ns2:_="" ns3:_="">
    <xsd:import namespace="1095825a-ff4a-4656-b561-bd0c70d70820"/>
    <xsd:import namespace="f7b32164-f257-4eb2-9bcc-3f72bf860f94"/>
    <xsd:element name="properties">
      <xsd:complexType>
        <xsd:sequence>
          <xsd:element name="documentManagement">
            <xsd:complexType>
              <xsd:all>
                <xsd:element ref="ns2:MigrationWizId" minOccurs="0"/>
                <xsd:element ref="ns2:MigrationWizIdPermissions" minOccurs="0"/>
                <xsd:element ref="ns2:MigrationWizIdPermissionLevels" minOccurs="0"/>
                <xsd:element ref="ns2:MigrationWizIdDocumentLibraryPermissions" minOccurs="0"/>
                <xsd:element ref="ns2:MigrationWizIdSecurityGroups" minOccurs="0"/>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Location" minOccurs="0"/>
                <xsd:element ref="ns3:_dlc_DocId" minOccurs="0"/>
                <xsd:element ref="ns3:_dlc_DocIdUrl" minOccurs="0"/>
                <xsd:element ref="ns3:_dlc_DocIdPersistId" minOccurs="0"/>
                <xsd:element ref="ns2:lcf76f155ced4ddcb4097134ff3c332f" minOccurs="0"/>
                <xsd:element ref="ns3:TaxCatchAll" minOccurs="0"/>
                <xsd:element ref="ns2:Lastmodified"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95825a-ff4a-4656-b561-bd0c70d7082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3" nillable="true" ma:displayName="MediaServiceMetadata" ma:hidden="true" ma:internalName="MediaServiceMetadata" ma:readOnly="true">
      <xsd:simpleType>
        <xsd:restriction base="dms:Note"/>
      </xsd:simpleType>
    </xsd:element>
    <xsd:element name="MediaServiceFastMetadata" ma:index="14" nillable="true" ma:displayName="MediaServiceFastMetadata" ma:hidden="true" ma:internalName="MediaServiceFastMetadata" ma:readOnly="true">
      <xsd:simpleType>
        <xsd:restriction base="dms:Note"/>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AutoTags" ma:index="19" nillable="true" ma:displayName="Tags" ma:internalName="MediaServiceAutoTags"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DateTaken" ma:index="23" nillable="true" ma:displayName="MediaServiceDateTaken" ma:hidden="true" ma:internalName="MediaServiceDateTaken" ma:readOnly="true">
      <xsd:simpleType>
        <xsd:restriction base="dms:Text"/>
      </xsd:simpleType>
    </xsd:element>
    <xsd:element name="MediaLengthInSeconds" ma:index="24" nillable="true" ma:displayName="Length (seconds)" ma:internalName="MediaLengthInSeconds" ma:readOnly="true">
      <xsd:simpleType>
        <xsd:restriction base="dms:Unknown"/>
      </xsd:simpleType>
    </xsd:element>
    <xsd:element name="MediaServiceLocation" ma:index="25" nillable="true" ma:displayName="Location" ma:internalName="MediaServiceLocation" ma:readOnly="true">
      <xsd:simpleType>
        <xsd:restriction base="dms:Text"/>
      </xsd:simpleType>
    </xsd:element>
    <xsd:element name="lcf76f155ced4ddcb4097134ff3c332f" ma:index="30" nillable="true" ma:taxonomy="true" ma:internalName="lcf76f155ced4ddcb4097134ff3c332f" ma:taxonomyFieldName="MediaServiceImageTags" ma:displayName="Image Tags" ma:readOnly="false" ma:fieldId="{5cf76f15-5ced-4ddc-b409-7134ff3c332f}" ma:taxonomyMulti="true" ma:sspId="448e4108-20e9-45b5-affd-9eb546e49474" ma:termSetId="09814cd3-568e-fe90-9814-8d621ff8fb84" ma:anchorId="fba54fb3-c3e1-fe81-a776-ca4b69148c4d" ma:open="true" ma:isKeyword="false">
      <xsd:complexType>
        <xsd:sequence>
          <xsd:element ref="pc:Terms" minOccurs="0" maxOccurs="1"/>
        </xsd:sequence>
      </xsd:complexType>
    </xsd:element>
    <xsd:element name="Lastmodified" ma:index="32" nillable="true" ma:displayName="Last modified" ma:format="DateTime" ma:internalName="Lastmodified">
      <xsd:simpleType>
        <xsd:restriction base="dms:DateTime"/>
      </xsd:simpleType>
    </xsd:element>
    <xsd:element name="MediaServiceObjectDetectorVersions" ma:index="3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3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7b32164-f257-4eb2-9bcc-3f72bf860f9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_dlc_DocId" ma:index="26" nillable="true" ma:displayName="Document ID Value" ma:description="The value of the document ID assigned to this item." ma:internalName="_dlc_DocId" ma:readOnly="true">
      <xsd:simpleType>
        <xsd:restriction base="dms:Text"/>
      </xsd:simpleType>
    </xsd:element>
    <xsd:element name="_dlc_DocIdUrl" ma:index="27"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8" nillable="true" ma:displayName="Persist ID" ma:description="Keep ID on add." ma:hidden="true" ma:internalName="_dlc_DocIdPersistId" ma:readOnly="true">
      <xsd:simpleType>
        <xsd:restriction base="dms:Boolean"/>
      </xsd:simpleType>
    </xsd:element>
    <xsd:element name="TaxCatchAll" ma:index="31" nillable="true" ma:displayName="Taxonomy Catch All Column" ma:hidden="true" ma:list="{478de615-d835-42cf-9a39-ad91362a415c}" ma:internalName="TaxCatchAll" ma:showField="CatchAllData" ma:web="f7b32164-f257-4eb2-9bcc-3f72bf860f9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5DBC2F77-76EE-4D87-9E1C-13C3FE2954E7}">
  <ds:schemaRefs>
    <ds:schemaRef ds:uri="http://schemas.microsoft.com/sharepoint/v3/contenttype/forms"/>
  </ds:schemaRefs>
</ds:datastoreItem>
</file>

<file path=customXml/itemProps2.xml><?xml version="1.0" encoding="utf-8"?>
<ds:datastoreItem xmlns:ds="http://schemas.openxmlformats.org/officeDocument/2006/customXml" ds:itemID="{13CBCF15-7C28-4C01-9D70-642AECA8AC98}">
  <ds:schemaRefs>
    <ds:schemaRef ds:uri="1095825a-ff4a-4656-b561-bd0c70d70820"/>
    <ds:schemaRef ds:uri="f7b32164-f257-4eb2-9bcc-3f72bf860f9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CBB08270-779E-4C25-BADC-82FA31693079}">
  <ds:schemaRefs>
    <ds:schemaRef ds:uri="1095825a-ff4a-4656-b561-bd0c70d70820"/>
    <ds:schemaRef ds:uri="f7b32164-f257-4eb2-9bcc-3f72bf860f9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A02A27B1-C0D7-48E8-89CD-96FD497AD3B6}">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TM03457464[[fn=Dividend]]</Template>
  <TotalTime>0</TotalTime>
  <Words>1804</Words>
  <Application>Microsoft Office PowerPoint</Application>
  <PresentationFormat>Widescreen</PresentationFormat>
  <Paragraphs>176</Paragraphs>
  <Slides>21</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21</vt:i4>
      </vt:variant>
    </vt:vector>
  </HeadingPairs>
  <TitlesOfParts>
    <vt:vector size="29" baseType="lpstr">
      <vt:lpstr>Arial</vt:lpstr>
      <vt:lpstr>Calibri</vt:lpstr>
      <vt:lpstr>Calibri Light</vt:lpstr>
      <vt:lpstr>Gill Sans MT</vt:lpstr>
      <vt:lpstr>Letter-join Print Plus 4</vt:lpstr>
      <vt:lpstr>Wingdings 2</vt:lpstr>
      <vt:lpstr>Dividend</vt:lpstr>
      <vt:lpstr>Office Theme</vt:lpstr>
      <vt:lpstr>Welcome  to Reception</vt:lpstr>
      <vt:lpstr>Meet the staff</vt:lpstr>
      <vt:lpstr>What does the average day look like?</vt:lpstr>
      <vt:lpstr>Curriculum </vt:lpstr>
      <vt:lpstr>Autumn term 1 topic web</vt:lpstr>
      <vt:lpstr>Phonics</vt:lpstr>
      <vt:lpstr>Maths </vt:lpstr>
      <vt:lpstr>Reception baseline assessment </vt:lpstr>
      <vt:lpstr>PE</vt:lpstr>
      <vt:lpstr>Lunches, snacks and drinks</vt:lpstr>
      <vt:lpstr>Packed lunches </vt:lpstr>
      <vt:lpstr>Breakfast club</vt:lpstr>
      <vt:lpstr>Uniform</vt:lpstr>
      <vt:lpstr>What your child should bring</vt:lpstr>
      <vt:lpstr>Trips </vt:lpstr>
      <vt:lpstr>Your support</vt:lpstr>
      <vt:lpstr>Your support</vt:lpstr>
      <vt:lpstr>Attendance/Absence </vt:lpstr>
      <vt:lpstr>Administering medicine and any medical needs</vt:lpstr>
      <vt:lpstr>Important dates for this term</vt:lpstr>
      <vt:lpstr>Thank you for coming.   we are looking forward to a great year together!</vt:lpstr>
    </vt:vector>
  </TitlesOfParts>
  <Company>FAOS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Lucy Lambert</dc:creator>
  <cp:lastModifiedBy>Alice Simpson</cp:lastModifiedBy>
  <cp:revision>2</cp:revision>
  <dcterms:created xsi:type="dcterms:W3CDTF">2022-09-17T10:49:51Z</dcterms:created>
  <dcterms:modified xsi:type="dcterms:W3CDTF">2024-09-15T18:38:09Z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0x010100527448E626EB8B4DACACD9224AA7C803</vt:lpwstr>
  </property>
  <property fmtid="{D5CDD505-2E9C-101B-9397-08002B2CF9AE}" pid="3" name="_dlc_DocIdItemGuid">
    <vt:lpwstr>3ab05e38-fe49-4f44-b5c8-638a05791ea8</vt:lpwstr>
  </property>
  <property fmtid="{D5CDD505-2E9C-101B-9397-08002B2CF9AE}" pid="4" name="MediaServiceImageTags">
    <vt:lpwstr/>
  </property>
</Properties>
</file>